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51" r:id="rId3"/>
  </p:sldMasterIdLst>
  <p:handoutMasterIdLst>
    <p:handoutMasterId r:id="rId29"/>
  </p:handoutMasterIdLst>
  <p:sldIdLst>
    <p:sldId id="512" r:id="rId4"/>
    <p:sldId id="514" r:id="rId5"/>
    <p:sldId id="277" r:id="rId6"/>
    <p:sldId id="265" r:id="rId7"/>
    <p:sldId id="266" r:id="rId8"/>
    <p:sldId id="261" r:id="rId9"/>
    <p:sldId id="263" r:id="rId10"/>
    <p:sldId id="287" r:id="rId11"/>
    <p:sldId id="292" r:id="rId12"/>
    <p:sldId id="285" r:id="rId13"/>
    <p:sldId id="273" r:id="rId14"/>
    <p:sldId id="509" r:id="rId15"/>
    <p:sldId id="510" r:id="rId16"/>
    <p:sldId id="288" r:id="rId17"/>
    <p:sldId id="268" r:id="rId18"/>
    <p:sldId id="282" r:id="rId19"/>
    <p:sldId id="516" r:id="rId20"/>
    <p:sldId id="270" r:id="rId21"/>
    <p:sldId id="274" r:id="rId22"/>
    <p:sldId id="286" r:id="rId23"/>
    <p:sldId id="515" r:id="rId24"/>
    <p:sldId id="293" r:id="rId25"/>
    <p:sldId id="297" r:id="rId26"/>
    <p:sldId id="275" r:id="rId27"/>
    <p:sldId id="290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6" userDrawn="1">
          <p15:clr>
            <a:srgbClr val="A4A3A4"/>
          </p15:clr>
        </p15:guide>
        <p15:guide id="2" pos="52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AF"/>
    <a:srgbClr val="6F6F6F"/>
    <a:srgbClr val="E00034"/>
    <a:srgbClr val="86B7D7"/>
    <a:srgbClr val="7D95A5"/>
    <a:srgbClr val="F40034"/>
    <a:srgbClr val="E63244"/>
    <a:srgbClr val="4472C4"/>
    <a:srgbClr val="FFE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>
        <p:guide orient="horz" pos="3566"/>
        <p:guide pos="52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8CF6BB-DC5B-49B6-9DC3-7EADE6DAEB4B}" type="doc">
      <dgm:prSet loTypeId="urn:microsoft.com/office/officeart/2005/8/layout/hProcess9" loCatId="process" qsTypeId="urn:microsoft.com/office/officeart/2005/8/quickstyle/simple2" qsCatId="simple" csTypeId="urn:microsoft.com/office/officeart/2005/8/colors/accent3_2" csCatId="accent3" phldr="1"/>
      <dgm:spPr/>
    </dgm:pt>
    <dgm:pt modelId="{7C5FD9FD-D94E-40CF-995A-A8AD49071999}">
      <dgm:prSet phldrT="[Text]"/>
      <dgm:spPr/>
      <dgm:t>
        <a:bodyPr/>
        <a:lstStyle/>
        <a:p>
          <a:r>
            <a:rPr lang="de-CH" noProof="0" dirty="0"/>
            <a:t>Versorgungen</a:t>
          </a:r>
          <a:r>
            <a:rPr lang="it-IT" dirty="0"/>
            <a:t>	</a:t>
          </a:r>
        </a:p>
      </dgm:t>
    </dgm:pt>
    <dgm:pt modelId="{A50A761E-4AC8-4B33-A3E5-C36B6BC69CE6}" type="parTrans" cxnId="{5E274305-637B-44D8-B960-B17502FB5413}">
      <dgm:prSet/>
      <dgm:spPr/>
      <dgm:t>
        <a:bodyPr/>
        <a:lstStyle/>
        <a:p>
          <a:endParaRPr lang="it-IT"/>
        </a:p>
      </dgm:t>
    </dgm:pt>
    <dgm:pt modelId="{8429606F-3C85-42F8-B8F3-8C848F462816}" type="sibTrans" cxnId="{5E274305-637B-44D8-B960-B17502FB5413}">
      <dgm:prSet/>
      <dgm:spPr/>
      <dgm:t>
        <a:bodyPr/>
        <a:lstStyle/>
        <a:p>
          <a:endParaRPr lang="it-IT"/>
        </a:p>
      </dgm:t>
    </dgm:pt>
    <dgm:pt modelId="{F48FC1AE-EE9E-4932-9E54-80BB1A477300}">
      <dgm:prSet phldrT="[Text]"/>
      <dgm:spPr/>
      <dgm:t>
        <a:bodyPr/>
        <a:lstStyle/>
        <a:p>
          <a:r>
            <a:rPr lang="de-CH" noProof="0" dirty="0"/>
            <a:t>Kundendienst</a:t>
          </a:r>
        </a:p>
      </dgm:t>
    </dgm:pt>
    <dgm:pt modelId="{3796F758-A22D-4448-A404-3568766F24FC}" type="parTrans" cxnId="{83CFA8A9-D5AB-4808-8E7D-B4B33A8A78FE}">
      <dgm:prSet/>
      <dgm:spPr/>
      <dgm:t>
        <a:bodyPr/>
        <a:lstStyle/>
        <a:p>
          <a:endParaRPr lang="it-IT"/>
        </a:p>
      </dgm:t>
    </dgm:pt>
    <dgm:pt modelId="{145E98B9-1A19-4220-B3AF-E8E150631AC3}" type="sibTrans" cxnId="{83CFA8A9-D5AB-4808-8E7D-B4B33A8A78FE}">
      <dgm:prSet/>
      <dgm:spPr/>
      <dgm:t>
        <a:bodyPr/>
        <a:lstStyle/>
        <a:p>
          <a:endParaRPr lang="it-IT"/>
        </a:p>
      </dgm:t>
    </dgm:pt>
    <dgm:pt modelId="{98B80F62-81F7-435F-9308-839ED506454D}">
      <dgm:prSet phldrT="[Text]"/>
      <dgm:spPr/>
      <dgm:t>
        <a:bodyPr/>
        <a:lstStyle/>
        <a:p>
          <a:r>
            <a:rPr lang="it-IT" dirty="0"/>
            <a:t>Service Center</a:t>
          </a:r>
        </a:p>
      </dgm:t>
    </dgm:pt>
    <dgm:pt modelId="{DFA07F88-9769-4DB5-8DE0-0F146D9BBACF}" type="parTrans" cxnId="{0B708C8C-1D2C-4EE5-B1CA-EE43AC0EF26B}">
      <dgm:prSet/>
      <dgm:spPr/>
      <dgm:t>
        <a:bodyPr/>
        <a:lstStyle/>
        <a:p>
          <a:endParaRPr lang="it-IT"/>
        </a:p>
      </dgm:t>
    </dgm:pt>
    <dgm:pt modelId="{F5065E2D-02D9-4579-BEAD-E09C22CF059E}" type="sibTrans" cxnId="{0B708C8C-1D2C-4EE5-B1CA-EE43AC0EF26B}">
      <dgm:prSet/>
      <dgm:spPr/>
      <dgm:t>
        <a:bodyPr/>
        <a:lstStyle/>
        <a:p>
          <a:endParaRPr lang="it-IT"/>
        </a:p>
      </dgm:t>
    </dgm:pt>
    <dgm:pt modelId="{E694F467-9E89-4BE5-8571-177D830175FB}" type="pres">
      <dgm:prSet presAssocID="{D58CF6BB-DC5B-49B6-9DC3-7EADE6DAEB4B}" presName="CompostProcess" presStyleCnt="0">
        <dgm:presLayoutVars>
          <dgm:dir/>
          <dgm:resizeHandles val="exact"/>
        </dgm:presLayoutVars>
      </dgm:prSet>
      <dgm:spPr/>
    </dgm:pt>
    <dgm:pt modelId="{36AC9AC7-3D4C-4425-962C-AECC4FAA249F}" type="pres">
      <dgm:prSet presAssocID="{D58CF6BB-DC5B-49B6-9DC3-7EADE6DAEB4B}" presName="arrow" presStyleLbl="bgShp" presStyleIdx="0" presStyleCnt="1"/>
      <dgm:spPr/>
    </dgm:pt>
    <dgm:pt modelId="{ADABED39-9536-433C-8F71-705941D2A913}" type="pres">
      <dgm:prSet presAssocID="{D58CF6BB-DC5B-49B6-9DC3-7EADE6DAEB4B}" presName="linearProcess" presStyleCnt="0"/>
      <dgm:spPr/>
    </dgm:pt>
    <dgm:pt modelId="{2600DE5E-E5C5-4A9F-BBF2-D656DBAB03A2}" type="pres">
      <dgm:prSet presAssocID="{7C5FD9FD-D94E-40CF-995A-A8AD49071999}" presName="textNode" presStyleLbl="node1" presStyleIdx="0" presStyleCnt="3">
        <dgm:presLayoutVars>
          <dgm:bulletEnabled val="1"/>
        </dgm:presLayoutVars>
      </dgm:prSet>
      <dgm:spPr/>
    </dgm:pt>
    <dgm:pt modelId="{A5D02BAA-B37A-4D6C-B580-41C4593ED6C0}" type="pres">
      <dgm:prSet presAssocID="{8429606F-3C85-42F8-B8F3-8C848F462816}" presName="sibTrans" presStyleCnt="0"/>
      <dgm:spPr/>
    </dgm:pt>
    <dgm:pt modelId="{D2B26172-3513-43C5-9A3C-70A549AA0E84}" type="pres">
      <dgm:prSet presAssocID="{F48FC1AE-EE9E-4932-9E54-80BB1A477300}" presName="textNode" presStyleLbl="node1" presStyleIdx="1" presStyleCnt="3" custLinFactNeighborX="-1129" custLinFactNeighborY="519">
        <dgm:presLayoutVars>
          <dgm:bulletEnabled val="1"/>
        </dgm:presLayoutVars>
      </dgm:prSet>
      <dgm:spPr/>
    </dgm:pt>
    <dgm:pt modelId="{49CA1D90-A705-4B76-9255-5DBE5447B3AB}" type="pres">
      <dgm:prSet presAssocID="{145E98B9-1A19-4220-B3AF-E8E150631AC3}" presName="sibTrans" presStyleCnt="0"/>
      <dgm:spPr/>
    </dgm:pt>
    <dgm:pt modelId="{0CAB4BD4-2C62-4CD3-8549-8EF617E8EAAC}" type="pres">
      <dgm:prSet presAssocID="{98B80F62-81F7-435F-9308-839ED506454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E274305-637B-44D8-B960-B17502FB5413}" srcId="{D58CF6BB-DC5B-49B6-9DC3-7EADE6DAEB4B}" destId="{7C5FD9FD-D94E-40CF-995A-A8AD49071999}" srcOrd="0" destOrd="0" parTransId="{A50A761E-4AC8-4B33-A3E5-C36B6BC69CE6}" sibTransId="{8429606F-3C85-42F8-B8F3-8C848F462816}"/>
    <dgm:cxn modelId="{FCD8C91B-D658-4E88-8F1C-5D751390E15D}" type="presOf" srcId="{98B80F62-81F7-435F-9308-839ED506454D}" destId="{0CAB4BD4-2C62-4CD3-8549-8EF617E8EAAC}" srcOrd="0" destOrd="0" presId="urn:microsoft.com/office/officeart/2005/8/layout/hProcess9"/>
    <dgm:cxn modelId="{3271D959-C0D0-4538-92A9-2266C4DB5819}" type="presOf" srcId="{7C5FD9FD-D94E-40CF-995A-A8AD49071999}" destId="{2600DE5E-E5C5-4A9F-BBF2-D656DBAB03A2}" srcOrd="0" destOrd="0" presId="urn:microsoft.com/office/officeart/2005/8/layout/hProcess9"/>
    <dgm:cxn modelId="{0B708C8C-1D2C-4EE5-B1CA-EE43AC0EF26B}" srcId="{D58CF6BB-DC5B-49B6-9DC3-7EADE6DAEB4B}" destId="{98B80F62-81F7-435F-9308-839ED506454D}" srcOrd="2" destOrd="0" parTransId="{DFA07F88-9769-4DB5-8DE0-0F146D9BBACF}" sibTransId="{F5065E2D-02D9-4579-BEAD-E09C22CF059E}"/>
    <dgm:cxn modelId="{369ACEA2-8BCE-4C30-959E-4659CF9385E7}" type="presOf" srcId="{D58CF6BB-DC5B-49B6-9DC3-7EADE6DAEB4B}" destId="{E694F467-9E89-4BE5-8571-177D830175FB}" srcOrd="0" destOrd="0" presId="urn:microsoft.com/office/officeart/2005/8/layout/hProcess9"/>
    <dgm:cxn modelId="{83CFA8A9-D5AB-4808-8E7D-B4B33A8A78FE}" srcId="{D58CF6BB-DC5B-49B6-9DC3-7EADE6DAEB4B}" destId="{F48FC1AE-EE9E-4932-9E54-80BB1A477300}" srcOrd="1" destOrd="0" parTransId="{3796F758-A22D-4448-A404-3568766F24FC}" sibTransId="{145E98B9-1A19-4220-B3AF-E8E150631AC3}"/>
    <dgm:cxn modelId="{1DCC1ACE-0B25-48CC-AA08-DEFECD19E6ED}" type="presOf" srcId="{F48FC1AE-EE9E-4932-9E54-80BB1A477300}" destId="{D2B26172-3513-43C5-9A3C-70A549AA0E84}" srcOrd="0" destOrd="0" presId="urn:microsoft.com/office/officeart/2005/8/layout/hProcess9"/>
    <dgm:cxn modelId="{580CB2C3-3BB5-472A-89D0-13F1F4C8FB35}" type="presParOf" srcId="{E694F467-9E89-4BE5-8571-177D830175FB}" destId="{36AC9AC7-3D4C-4425-962C-AECC4FAA249F}" srcOrd="0" destOrd="0" presId="urn:microsoft.com/office/officeart/2005/8/layout/hProcess9"/>
    <dgm:cxn modelId="{69437BAC-E7B5-4573-AC0A-C5BE82AC92FA}" type="presParOf" srcId="{E694F467-9E89-4BE5-8571-177D830175FB}" destId="{ADABED39-9536-433C-8F71-705941D2A913}" srcOrd="1" destOrd="0" presId="urn:microsoft.com/office/officeart/2005/8/layout/hProcess9"/>
    <dgm:cxn modelId="{B8A3FEBC-8353-46E7-BCA9-D83B6799CD63}" type="presParOf" srcId="{ADABED39-9536-433C-8F71-705941D2A913}" destId="{2600DE5E-E5C5-4A9F-BBF2-D656DBAB03A2}" srcOrd="0" destOrd="0" presId="urn:microsoft.com/office/officeart/2005/8/layout/hProcess9"/>
    <dgm:cxn modelId="{749EEF3B-BB2E-450C-8AE0-CDB181AF1E8E}" type="presParOf" srcId="{ADABED39-9536-433C-8F71-705941D2A913}" destId="{A5D02BAA-B37A-4D6C-B580-41C4593ED6C0}" srcOrd="1" destOrd="0" presId="urn:microsoft.com/office/officeart/2005/8/layout/hProcess9"/>
    <dgm:cxn modelId="{8DADC6DF-B687-47BA-9B96-CD879312E1C4}" type="presParOf" srcId="{ADABED39-9536-433C-8F71-705941D2A913}" destId="{D2B26172-3513-43C5-9A3C-70A549AA0E84}" srcOrd="2" destOrd="0" presId="urn:microsoft.com/office/officeart/2005/8/layout/hProcess9"/>
    <dgm:cxn modelId="{F9AEC8F3-5796-4EE5-82D0-EF7BB05C82B4}" type="presParOf" srcId="{ADABED39-9536-433C-8F71-705941D2A913}" destId="{49CA1D90-A705-4B76-9255-5DBE5447B3AB}" srcOrd="3" destOrd="0" presId="urn:microsoft.com/office/officeart/2005/8/layout/hProcess9"/>
    <dgm:cxn modelId="{1B3D2795-2282-41D9-8C77-71FD4423C45F}" type="presParOf" srcId="{ADABED39-9536-433C-8F71-705941D2A913}" destId="{0CAB4BD4-2C62-4CD3-8549-8EF617E8EAA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8CF6BB-DC5B-49B6-9DC3-7EADE6DAEB4B}" type="doc">
      <dgm:prSet loTypeId="urn:microsoft.com/office/officeart/2005/8/layout/hProcess9" loCatId="process" qsTypeId="urn:microsoft.com/office/officeart/2005/8/quickstyle/simple2" qsCatId="simple" csTypeId="urn:microsoft.com/office/officeart/2005/8/colors/accent2_2" csCatId="accent2" phldr="1"/>
      <dgm:spPr/>
    </dgm:pt>
    <dgm:pt modelId="{7C5FD9FD-D94E-40CF-995A-A8AD49071999}">
      <dgm:prSet phldrT="[Text]"/>
      <dgm:spPr>
        <a:solidFill>
          <a:srgbClr val="E00034"/>
        </a:solidFill>
      </dgm:spPr>
      <dgm:t>
        <a:bodyPr/>
        <a:lstStyle/>
        <a:p>
          <a:r>
            <a:rPr lang="de-CH" noProof="0" dirty="0"/>
            <a:t>Versorgungen</a:t>
          </a:r>
          <a:r>
            <a:rPr lang="it-IT" dirty="0"/>
            <a:t>	</a:t>
          </a:r>
        </a:p>
      </dgm:t>
    </dgm:pt>
    <dgm:pt modelId="{A50A761E-4AC8-4B33-A3E5-C36B6BC69CE6}" type="parTrans" cxnId="{5E274305-637B-44D8-B960-B17502FB5413}">
      <dgm:prSet/>
      <dgm:spPr/>
      <dgm:t>
        <a:bodyPr/>
        <a:lstStyle/>
        <a:p>
          <a:endParaRPr lang="it-IT"/>
        </a:p>
      </dgm:t>
    </dgm:pt>
    <dgm:pt modelId="{8429606F-3C85-42F8-B8F3-8C848F462816}" type="sibTrans" cxnId="{5E274305-637B-44D8-B960-B17502FB5413}">
      <dgm:prSet/>
      <dgm:spPr/>
      <dgm:t>
        <a:bodyPr/>
        <a:lstStyle/>
        <a:p>
          <a:endParaRPr lang="it-IT"/>
        </a:p>
      </dgm:t>
    </dgm:pt>
    <dgm:pt modelId="{F48FC1AE-EE9E-4932-9E54-80BB1A477300}">
      <dgm:prSet phldrT="[Text]"/>
      <dgm:spPr/>
      <dgm:t>
        <a:bodyPr/>
        <a:lstStyle/>
        <a:p>
          <a:r>
            <a:rPr lang="de-CH" noProof="0" dirty="0"/>
            <a:t>Kundendienst</a:t>
          </a:r>
        </a:p>
      </dgm:t>
    </dgm:pt>
    <dgm:pt modelId="{3796F758-A22D-4448-A404-3568766F24FC}" type="parTrans" cxnId="{83CFA8A9-D5AB-4808-8E7D-B4B33A8A78FE}">
      <dgm:prSet/>
      <dgm:spPr/>
      <dgm:t>
        <a:bodyPr/>
        <a:lstStyle/>
        <a:p>
          <a:endParaRPr lang="it-IT"/>
        </a:p>
      </dgm:t>
    </dgm:pt>
    <dgm:pt modelId="{145E98B9-1A19-4220-B3AF-E8E150631AC3}" type="sibTrans" cxnId="{83CFA8A9-D5AB-4808-8E7D-B4B33A8A78FE}">
      <dgm:prSet/>
      <dgm:spPr/>
      <dgm:t>
        <a:bodyPr/>
        <a:lstStyle/>
        <a:p>
          <a:endParaRPr lang="it-IT"/>
        </a:p>
      </dgm:t>
    </dgm:pt>
    <dgm:pt modelId="{98B80F62-81F7-435F-9308-839ED506454D}">
      <dgm:prSet phldrT="[Text]"/>
      <dgm:spPr/>
      <dgm:t>
        <a:bodyPr/>
        <a:lstStyle/>
        <a:p>
          <a:r>
            <a:rPr lang="it-IT" dirty="0"/>
            <a:t>Service Center</a:t>
          </a:r>
        </a:p>
      </dgm:t>
    </dgm:pt>
    <dgm:pt modelId="{DFA07F88-9769-4DB5-8DE0-0F146D9BBACF}" type="parTrans" cxnId="{0B708C8C-1D2C-4EE5-B1CA-EE43AC0EF26B}">
      <dgm:prSet/>
      <dgm:spPr/>
      <dgm:t>
        <a:bodyPr/>
        <a:lstStyle/>
        <a:p>
          <a:endParaRPr lang="it-IT"/>
        </a:p>
      </dgm:t>
    </dgm:pt>
    <dgm:pt modelId="{F5065E2D-02D9-4579-BEAD-E09C22CF059E}" type="sibTrans" cxnId="{0B708C8C-1D2C-4EE5-B1CA-EE43AC0EF26B}">
      <dgm:prSet/>
      <dgm:spPr/>
      <dgm:t>
        <a:bodyPr/>
        <a:lstStyle/>
        <a:p>
          <a:endParaRPr lang="it-IT"/>
        </a:p>
      </dgm:t>
    </dgm:pt>
    <dgm:pt modelId="{E694F467-9E89-4BE5-8571-177D830175FB}" type="pres">
      <dgm:prSet presAssocID="{D58CF6BB-DC5B-49B6-9DC3-7EADE6DAEB4B}" presName="CompostProcess" presStyleCnt="0">
        <dgm:presLayoutVars>
          <dgm:dir/>
          <dgm:resizeHandles val="exact"/>
        </dgm:presLayoutVars>
      </dgm:prSet>
      <dgm:spPr/>
    </dgm:pt>
    <dgm:pt modelId="{36AC9AC7-3D4C-4425-962C-AECC4FAA249F}" type="pres">
      <dgm:prSet presAssocID="{D58CF6BB-DC5B-49B6-9DC3-7EADE6DAEB4B}" presName="arrow" presStyleLbl="bgShp" presStyleIdx="0" presStyleCnt="1"/>
      <dgm:spPr/>
    </dgm:pt>
    <dgm:pt modelId="{ADABED39-9536-433C-8F71-705941D2A913}" type="pres">
      <dgm:prSet presAssocID="{D58CF6BB-DC5B-49B6-9DC3-7EADE6DAEB4B}" presName="linearProcess" presStyleCnt="0"/>
      <dgm:spPr/>
    </dgm:pt>
    <dgm:pt modelId="{2600DE5E-E5C5-4A9F-BBF2-D656DBAB03A2}" type="pres">
      <dgm:prSet presAssocID="{7C5FD9FD-D94E-40CF-995A-A8AD49071999}" presName="textNode" presStyleLbl="node1" presStyleIdx="0" presStyleCnt="3">
        <dgm:presLayoutVars>
          <dgm:bulletEnabled val="1"/>
        </dgm:presLayoutVars>
      </dgm:prSet>
      <dgm:spPr/>
    </dgm:pt>
    <dgm:pt modelId="{A5D02BAA-B37A-4D6C-B580-41C4593ED6C0}" type="pres">
      <dgm:prSet presAssocID="{8429606F-3C85-42F8-B8F3-8C848F462816}" presName="sibTrans" presStyleCnt="0"/>
      <dgm:spPr/>
    </dgm:pt>
    <dgm:pt modelId="{D2B26172-3513-43C5-9A3C-70A549AA0E84}" type="pres">
      <dgm:prSet presAssocID="{F48FC1AE-EE9E-4932-9E54-80BB1A477300}" presName="textNode" presStyleLbl="node1" presStyleIdx="1" presStyleCnt="3" custLinFactNeighborX="-1129" custLinFactNeighborY="519">
        <dgm:presLayoutVars>
          <dgm:bulletEnabled val="1"/>
        </dgm:presLayoutVars>
      </dgm:prSet>
      <dgm:spPr/>
    </dgm:pt>
    <dgm:pt modelId="{49CA1D90-A705-4B76-9255-5DBE5447B3AB}" type="pres">
      <dgm:prSet presAssocID="{145E98B9-1A19-4220-B3AF-E8E150631AC3}" presName="sibTrans" presStyleCnt="0"/>
      <dgm:spPr/>
    </dgm:pt>
    <dgm:pt modelId="{0CAB4BD4-2C62-4CD3-8549-8EF617E8EAAC}" type="pres">
      <dgm:prSet presAssocID="{98B80F62-81F7-435F-9308-839ED506454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E274305-637B-44D8-B960-B17502FB5413}" srcId="{D58CF6BB-DC5B-49B6-9DC3-7EADE6DAEB4B}" destId="{7C5FD9FD-D94E-40CF-995A-A8AD49071999}" srcOrd="0" destOrd="0" parTransId="{A50A761E-4AC8-4B33-A3E5-C36B6BC69CE6}" sibTransId="{8429606F-3C85-42F8-B8F3-8C848F462816}"/>
    <dgm:cxn modelId="{FCD8C91B-D658-4E88-8F1C-5D751390E15D}" type="presOf" srcId="{98B80F62-81F7-435F-9308-839ED506454D}" destId="{0CAB4BD4-2C62-4CD3-8549-8EF617E8EAAC}" srcOrd="0" destOrd="0" presId="urn:microsoft.com/office/officeart/2005/8/layout/hProcess9"/>
    <dgm:cxn modelId="{3271D959-C0D0-4538-92A9-2266C4DB5819}" type="presOf" srcId="{7C5FD9FD-D94E-40CF-995A-A8AD49071999}" destId="{2600DE5E-E5C5-4A9F-BBF2-D656DBAB03A2}" srcOrd="0" destOrd="0" presId="urn:microsoft.com/office/officeart/2005/8/layout/hProcess9"/>
    <dgm:cxn modelId="{0B708C8C-1D2C-4EE5-B1CA-EE43AC0EF26B}" srcId="{D58CF6BB-DC5B-49B6-9DC3-7EADE6DAEB4B}" destId="{98B80F62-81F7-435F-9308-839ED506454D}" srcOrd="2" destOrd="0" parTransId="{DFA07F88-9769-4DB5-8DE0-0F146D9BBACF}" sibTransId="{F5065E2D-02D9-4579-BEAD-E09C22CF059E}"/>
    <dgm:cxn modelId="{369ACEA2-8BCE-4C30-959E-4659CF9385E7}" type="presOf" srcId="{D58CF6BB-DC5B-49B6-9DC3-7EADE6DAEB4B}" destId="{E694F467-9E89-4BE5-8571-177D830175FB}" srcOrd="0" destOrd="0" presId="urn:microsoft.com/office/officeart/2005/8/layout/hProcess9"/>
    <dgm:cxn modelId="{83CFA8A9-D5AB-4808-8E7D-B4B33A8A78FE}" srcId="{D58CF6BB-DC5B-49B6-9DC3-7EADE6DAEB4B}" destId="{F48FC1AE-EE9E-4932-9E54-80BB1A477300}" srcOrd="1" destOrd="0" parTransId="{3796F758-A22D-4448-A404-3568766F24FC}" sibTransId="{145E98B9-1A19-4220-B3AF-E8E150631AC3}"/>
    <dgm:cxn modelId="{1DCC1ACE-0B25-48CC-AA08-DEFECD19E6ED}" type="presOf" srcId="{F48FC1AE-EE9E-4932-9E54-80BB1A477300}" destId="{D2B26172-3513-43C5-9A3C-70A549AA0E84}" srcOrd="0" destOrd="0" presId="urn:microsoft.com/office/officeart/2005/8/layout/hProcess9"/>
    <dgm:cxn modelId="{580CB2C3-3BB5-472A-89D0-13F1F4C8FB35}" type="presParOf" srcId="{E694F467-9E89-4BE5-8571-177D830175FB}" destId="{36AC9AC7-3D4C-4425-962C-AECC4FAA249F}" srcOrd="0" destOrd="0" presId="urn:microsoft.com/office/officeart/2005/8/layout/hProcess9"/>
    <dgm:cxn modelId="{69437BAC-E7B5-4573-AC0A-C5BE82AC92FA}" type="presParOf" srcId="{E694F467-9E89-4BE5-8571-177D830175FB}" destId="{ADABED39-9536-433C-8F71-705941D2A913}" srcOrd="1" destOrd="0" presId="urn:microsoft.com/office/officeart/2005/8/layout/hProcess9"/>
    <dgm:cxn modelId="{B8A3FEBC-8353-46E7-BCA9-D83B6799CD63}" type="presParOf" srcId="{ADABED39-9536-433C-8F71-705941D2A913}" destId="{2600DE5E-E5C5-4A9F-BBF2-D656DBAB03A2}" srcOrd="0" destOrd="0" presId="urn:microsoft.com/office/officeart/2005/8/layout/hProcess9"/>
    <dgm:cxn modelId="{749EEF3B-BB2E-450C-8AE0-CDB181AF1E8E}" type="presParOf" srcId="{ADABED39-9536-433C-8F71-705941D2A913}" destId="{A5D02BAA-B37A-4D6C-B580-41C4593ED6C0}" srcOrd="1" destOrd="0" presId="urn:microsoft.com/office/officeart/2005/8/layout/hProcess9"/>
    <dgm:cxn modelId="{8DADC6DF-B687-47BA-9B96-CD879312E1C4}" type="presParOf" srcId="{ADABED39-9536-433C-8F71-705941D2A913}" destId="{D2B26172-3513-43C5-9A3C-70A549AA0E84}" srcOrd="2" destOrd="0" presId="urn:microsoft.com/office/officeart/2005/8/layout/hProcess9"/>
    <dgm:cxn modelId="{F9AEC8F3-5796-4EE5-82D0-EF7BB05C82B4}" type="presParOf" srcId="{ADABED39-9536-433C-8F71-705941D2A913}" destId="{49CA1D90-A705-4B76-9255-5DBE5447B3AB}" srcOrd="3" destOrd="0" presId="urn:microsoft.com/office/officeart/2005/8/layout/hProcess9"/>
    <dgm:cxn modelId="{1B3D2795-2282-41D9-8C77-71FD4423C45F}" type="presParOf" srcId="{ADABED39-9536-433C-8F71-705941D2A913}" destId="{0CAB4BD4-2C62-4CD3-8549-8EF617E8EAA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8CF6BB-DC5B-49B6-9DC3-7EADE6DAEB4B}" type="doc">
      <dgm:prSet loTypeId="urn:microsoft.com/office/officeart/2005/8/layout/hProcess9" loCatId="process" qsTypeId="urn:microsoft.com/office/officeart/2005/8/quickstyle/simple2" qsCatId="simple" csTypeId="urn:microsoft.com/office/officeart/2005/8/colors/accent1_2" csCatId="accent1" phldr="1"/>
      <dgm:spPr/>
    </dgm:pt>
    <dgm:pt modelId="{7C5FD9FD-D94E-40CF-995A-A8AD49071999}">
      <dgm:prSet phldrT="[Text]"/>
      <dgm:spPr>
        <a:solidFill>
          <a:srgbClr val="0070AF"/>
        </a:solidFill>
      </dgm:spPr>
      <dgm:t>
        <a:bodyPr/>
        <a:lstStyle/>
        <a:p>
          <a:r>
            <a:rPr lang="it-IT" dirty="0"/>
            <a:t>Online Business</a:t>
          </a:r>
        </a:p>
      </dgm:t>
    </dgm:pt>
    <dgm:pt modelId="{A50A761E-4AC8-4B33-A3E5-C36B6BC69CE6}" type="parTrans" cxnId="{5E274305-637B-44D8-B960-B17502FB5413}">
      <dgm:prSet/>
      <dgm:spPr/>
      <dgm:t>
        <a:bodyPr/>
        <a:lstStyle/>
        <a:p>
          <a:endParaRPr lang="it-IT"/>
        </a:p>
      </dgm:t>
    </dgm:pt>
    <dgm:pt modelId="{8429606F-3C85-42F8-B8F3-8C848F462816}" type="sibTrans" cxnId="{5E274305-637B-44D8-B960-B17502FB5413}">
      <dgm:prSet/>
      <dgm:spPr/>
      <dgm:t>
        <a:bodyPr/>
        <a:lstStyle/>
        <a:p>
          <a:endParaRPr lang="it-IT"/>
        </a:p>
      </dgm:t>
    </dgm:pt>
    <dgm:pt modelId="{A7C49706-223E-42A6-A596-8E985E0DCEEF}">
      <dgm:prSet phldrT="[Text]"/>
      <dgm:spPr/>
      <dgm:t>
        <a:bodyPr/>
        <a:lstStyle/>
        <a:p>
          <a:r>
            <a:rPr lang="it-IT"/>
            <a:t>Kundendienst</a:t>
          </a:r>
          <a:endParaRPr lang="it-IT" dirty="0"/>
        </a:p>
      </dgm:t>
    </dgm:pt>
    <dgm:pt modelId="{EF5F6E7F-D912-4598-A39A-D15547BBCE5F}" type="sibTrans" cxnId="{DE700708-D267-4D56-BF7A-19231EC9A77F}">
      <dgm:prSet/>
      <dgm:spPr/>
      <dgm:t>
        <a:bodyPr/>
        <a:lstStyle/>
        <a:p>
          <a:endParaRPr lang="it-IT"/>
        </a:p>
      </dgm:t>
    </dgm:pt>
    <dgm:pt modelId="{79603881-649F-4742-ACCA-935A21FC5817}" type="parTrans" cxnId="{DE700708-D267-4D56-BF7A-19231EC9A77F}">
      <dgm:prSet/>
      <dgm:spPr/>
      <dgm:t>
        <a:bodyPr/>
        <a:lstStyle/>
        <a:p>
          <a:endParaRPr lang="it-IT"/>
        </a:p>
      </dgm:t>
    </dgm:pt>
    <dgm:pt modelId="{E694F467-9E89-4BE5-8571-177D830175FB}" type="pres">
      <dgm:prSet presAssocID="{D58CF6BB-DC5B-49B6-9DC3-7EADE6DAEB4B}" presName="CompostProcess" presStyleCnt="0">
        <dgm:presLayoutVars>
          <dgm:dir/>
          <dgm:resizeHandles val="exact"/>
        </dgm:presLayoutVars>
      </dgm:prSet>
      <dgm:spPr/>
    </dgm:pt>
    <dgm:pt modelId="{36AC9AC7-3D4C-4425-962C-AECC4FAA249F}" type="pres">
      <dgm:prSet presAssocID="{D58CF6BB-DC5B-49B6-9DC3-7EADE6DAEB4B}" presName="arrow" presStyleLbl="bgShp" presStyleIdx="0" presStyleCnt="1"/>
      <dgm:spPr/>
    </dgm:pt>
    <dgm:pt modelId="{ADABED39-9536-433C-8F71-705941D2A913}" type="pres">
      <dgm:prSet presAssocID="{D58CF6BB-DC5B-49B6-9DC3-7EADE6DAEB4B}" presName="linearProcess" presStyleCnt="0"/>
      <dgm:spPr/>
    </dgm:pt>
    <dgm:pt modelId="{2600DE5E-E5C5-4A9F-BBF2-D656DBAB03A2}" type="pres">
      <dgm:prSet presAssocID="{7C5FD9FD-D94E-40CF-995A-A8AD49071999}" presName="textNode" presStyleLbl="node1" presStyleIdx="0" presStyleCnt="2">
        <dgm:presLayoutVars>
          <dgm:bulletEnabled val="1"/>
        </dgm:presLayoutVars>
      </dgm:prSet>
      <dgm:spPr/>
    </dgm:pt>
    <dgm:pt modelId="{A5D02BAA-B37A-4D6C-B580-41C4593ED6C0}" type="pres">
      <dgm:prSet presAssocID="{8429606F-3C85-42F8-B8F3-8C848F462816}" presName="sibTrans" presStyleCnt="0"/>
      <dgm:spPr/>
    </dgm:pt>
    <dgm:pt modelId="{7E7DC73C-9891-41A7-92AC-A07A2A2B16A9}" type="pres">
      <dgm:prSet presAssocID="{A7C49706-223E-42A6-A596-8E985E0DCEEF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5E274305-637B-44D8-B960-B17502FB5413}" srcId="{D58CF6BB-DC5B-49B6-9DC3-7EADE6DAEB4B}" destId="{7C5FD9FD-D94E-40CF-995A-A8AD49071999}" srcOrd="0" destOrd="0" parTransId="{A50A761E-4AC8-4B33-A3E5-C36B6BC69CE6}" sibTransId="{8429606F-3C85-42F8-B8F3-8C848F462816}"/>
    <dgm:cxn modelId="{DE700708-D267-4D56-BF7A-19231EC9A77F}" srcId="{D58CF6BB-DC5B-49B6-9DC3-7EADE6DAEB4B}" destId="{A7C49706-223E-42A6-A596-8E985E0DCEEF}" srcOrd="1" destOrd="0" parTransId="{79603881-649F-4742-ACCA-935A21FC5817}" sibTransId="{EF5F6E7F-D912-4598-A39A-D15547BBCE5F}"/>
    <dgm:cxn modelId="{AA54F940-C71D-47B1-A1D0-DD7EDB81B715}" type="presOf" srcId="{A7C49706-223E-42A6-A596-8E985E0DCEEF}" destId="{7E7DC73C-9891-41A7-92AC-A07A2A2B16A9}" srcOrd="0" destOrd="0" presId="urn:microsoft.com/office/officeart/2005/8/layout/hProcess9"/>
    <dgm:cxn modelId="{3271D959-C0D0-4538-92A9-2266C4DB5819}" type="presOf" srcId="{7C5FD9FD-D94E-40CF-995A-A8AD49071999}" destId="{2600DE5E-E5C5-4A9F-BBF2-D656DBAB03A2}" srcOrd="0" destOrd="0" presId="urn:microsoft.com/office/officeart/2005/8/layout/hProcess9"/>
    <dgm:cxn modelId="{369ACEA2-8BCE-4C30-959E-4659CF9385E7}" type="presOf" srcId="{D58CF6BB-DC5B-49B6-9DC3-7EADE6DAEB4B}" destId="{E694F467-9E89-4BE5-8571-177D830175FB}" srcOrd="0" destOrd="0" presId="urn:microsoft.com/office/officeart/2005/8/layout/hProcess9"/>
    <dgm:cxn modelId="{580CB2C3-3BB5-472A-89D0-13F1F4C8FB35}" type="presParOf" srcId="{E694F467-9E89-4BE5-8571-177D830175FB}" destId="{36AC9AC7-3D4C-4425-962C-AECC4FAA249F}" srcOrd="0" destOrd="0" presId="urn:microsoft.com/office/officeart/2005/8/layout/hProcess9"/>
    <dgm:cxn modelId="{69437BAC-E7B5-4573-AC0A-C5BE82AC92FA}" type="presParOf" srcId="{E694F467-9E89-4BE5-8571-177D830175FB}" destId="{ADABED39-9536-433C-8F71-705941D2A913}" srcOrd="1" destOrd="0" presId="urn:microsoft.com/office/officeart/2005/8/layout/hProcess9"/>
    <dgm:cxn modelId="{B8A3FEBC-8353-46E7-BCA9-D83B6799CD63}" type="presParOf" srcId="{ADABED39-9536-433C-8F71-705941D2A913}" destId="{2600DE5E-E5C5-4A9F-BBF2-D656DBAB03A2}" srcOrd="0" destOrd="0" presId="urn:microsoft.com/office/officeart/2005/8/layout/hProcess9"/>
    <dgm:cxn modelId="{749EEF3B-BB2E-450C-8AE0-CDB181AF1E8E}" type="presParOf" srcId="{ADABED39-9536-433C-8F71-705941D2A913}" destId="{A5D02BAA-B37A-4D6C-B580-41C4593ED6C0}" srcOrd="1" destOrd="0" presId="urn:microsoft.com/office/officeart/2005/8/layout/hProcess9"/>
    <dgm:cxn modelId="{8F5C51CF-C4E4-4921-A95A-5463B8205EDD}" type="presParOf" srcId="{ADABED39-9536-433C-8F71-705941D2A913}" destId="{7E7DC73C-9891-41A7-92AC-A07A2A2B16A9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C9AC7-3D4C-4425-962C-AECC4FAA249F}">
      <dsp:nvSpPr>
        <dsp:cNvPr id="0" name=""/>
        <dsp:cNvSpPr/>
      </dsp:nvSpPr>
      <dsp:spPr>
        <a:xfrm>
          <a:off x="542548" y="0"/>
          <a:ext cx="6148882" cy="945041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0DE5E-E5C5-4A9F-BBF2-D656DBAB03A2}">
      <dsp:nvSpPr>
        <dsp:cNvPr id="0" name=""/>
        <dsp:cNvSpPr/>
      </dsp:nvSpPr>
      <dsp:spPr>
        <a:xfrm>
          <a:off x="231360" y="283512"/>
          <a:ext cx="2170193" cy="3780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noProof="0" dirty="0"/>
            <a:t>Versorgungen</a:t>
          </a:r>
          <a:r>
            <a:rPr lang="it-IT" sz="1400" kern="1200" dirty="0"/>
            <a:t>	</a:t>
          </a:r>
        </a:p>
      </dsp:txBody>
      <dsp:txXfrm>
        <a:off x="249813" y="301965"/>
        <a:ext cx="2133287" cy="341110"/>
      </dsp:txXfrm>
    </dsp:sp>
    <dsp:sp modelId="{D2B26172-3513-43C5-9A3C-70A549AA0E84}">
      <dsp:nvSpPr>
        <dsp:cNvPr id="0" name=""/>
        <dsp:cNvSpPr/>
      </dsp:nvSpPr>
      <dsp:spPr>
        <a:xfrm>
          <a:off x="2530421" y="285474"/>
          <a:ext cx="2170193" cy="3780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noProof="0" dirty="0"/>
            <a:t>Kundendienst</a:t>
          </a:r>
        </a:p>
      </dsp:txBody>
      <dsp:txXfrm>
        <a:off x="2548874" y="303927"/>
        <a:ext cx="2133287" cy="341110"/>
      </dsp:txXfrm>
    </dsp:sp>
    <dsp:sp modelId="{0CAB4BD4-2C62-4CD3-8549-8EF617E8EAAC}">
      <dsp:nvSpPr>
        <dsp:cNvPr id="0" name=""/>
        <dsp:cNvSpPr/>
      </dsp:nvSpPr>
      <dsp:spPr>
        <a:xfrm>
          <a:off x="4832425" y="283512"/>
          <a:ext cx="2170193" cy="3780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Service Center</a:t>
          </a:r>
        </a:p>
      </dsp:txBody>
      <dsp:txXfrm>
        <a:off x="4850878" y="301965"/>
        <a:ext cx="2133287" cy="3411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C9AC7-3D4C-4425-962C-AECC4FAA249F}">
      <dsp:nvSpPr>
        <dsp:cNvPr id="0" name=""/>
        <dsp:cNvSpPr/>
      </dsp:nvSpPr>
      <dsp:spPr>
        <a:xfrm>
          <a:off x="542548" y="0"/>
          <a:ext cx="6148882" cy="945041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0DE5E-E5C5-4A9F-BBF2-D656DBAB03A2}">
      <dsp:nvSpPr>
        <dsp:cNvPr id="0" name=""/>
        <dsp:cNvSpPr/>
      </dsp:nvSpPr>
      <dsp:spPr>
        <a:xfrm>
          <a:off x="231360" y="283512"/>
          <a:ext cx="2170193" cy="378016"/>
        </a:xfrm>
        <a:prstGeom prst="roundRect">
          <a:avLst/>
        </a:prstGeom>
        <a:solidFill>
          <a:srgbClr val="E0003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noProof="0" dirty="0"/>
            <a:t>Versorgungen</a:t>
          </a:r>
          <a:r>
            <a:rPr lang="it-IT" sz="1400" kern="1200" dirty="0"/>
            <a:t>	</a:t>
          </a:r>
        </a:p>
      </dsp:txBody>
      <dsp:txXfrm>
        <a:off x="249813" y="301965"/>
        <a:ext cx="2133287" cy="341110"/>
      </dsp:txXfrm>
    </dsp:sp>
    <dsp:sp modelId="{D2B26172-3513-43C5-9A3C-70A549AA0E84}">
      <dsp:nvSpPr>
        <dsp:cNvPr id="0" name=""/>
        <dsp:cNvSpPr/>
      </dsp:nvSpPr>
      <dsp:spPr>
        <a:xfrm>
          <a:off x="2530421" y="285474"/>
          <a:ext cx="2170193" cy="3780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noProof="0" dirty="0"/>
            <a:t>Kundendienst</a:t>
          </a:r>
        </a:p>
      </dsp:txBody>
      <dsp:txXfrm>
        <a:off x="2548874" y="303927"/>
        <a:ext cx="2133287" cy="341110"/>
      </dsp:txXfrm>
    </dsp:sp>
    <dsp:sp modelId="{0CAB4BD4-2C62-4CD3-8549-8EF617E8EAAC}">
      <dsp:nvSpPr>
        <dsp:cNvPr id="0" name=""/>
        <dsp:cNvSpPr/>
      </dsp:nvSpPr>
      <dsp:spPr>
        <a:xfrm>
          <a:off x="4832425" y="283512"/>
          <a:ext cx="2170193" cy="3780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Service Center</a:t>
          </a:r>
        </a:p>
      </dsp:txBody>
      <dsp:txXfrm>
        <a:off x="4850878" y="301965"/>
        <a:ext cx="2133287" cy="3411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C9AC7-3D4C-4425-962C-AECC4FAA249F}">
      <dsp:nvSpPr>
        <dsp:cNvPr id="0" name=""/>
        <dsp:cNvSpPr/>
      </dsp:nvSpPr>
      <dsp:spPr>
        <a:xfrm>
          <a:off x="542548" y="0"/>
          <a:ext cx="6148882" cy="82836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0DE5E-E5C5-4A9F-BBF2-D656DBAB03A2}">
      <dsp:nvSpPr>
        <dsp:cNvPr id="0" name=""/>
        <dsp:cNvSpPr/>
      </dsp:nvSpPr>
      <dsp:spPr>
        <a:xfrm>
          <a:off x="1343125" y="248509"/>
          <a:ext cx="2170193" cy="331346"/>
        </a:xfrm>
        <a:prstGeom prst="roundRect">
          <a:avLst/>
        </a:prstGeom>
        <a:solidFill>
          <a:srgbClr val="0070A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Online Business</a:t>
          </a:r>
        </a:p>
      </dsp:txBody>
      <dsp:txXfrm>
        <a:off x="1359300" y="264684"/>
        <a:ext cx="2137843" cy="298996"/>
      </dsp:txXfrm>
    </dsp:sp>
    <dsp:sp modelId="{7E7DC73C-9891-41A7-92AC-A07A2A2B16A9}">
      <dsp:nvSpPr>
        <dsp:cNvPr id="0" name=""/>
        <dsp:cNvSpPr/>
      </dsp:nvSpPr>
      <dsp:spPr>
        <a:xfrm>
          <a:off x="3720660" y="248509"/>
          <a:ext cx="2170193" cy="331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Kundendienst</a:t>
          </a:r>
          <a:endParaRPr lang="it-IT" sz="1200" kern="1200" dirty="0"/>
        </a:p>
      </dsp:txBody>
      <dsp:txXfrm>
        <a:off x="3736835" y="264684"/>
        <a:ext cx="2137843" cy="298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257B76-C7A4-417A-B5B7-B74AAA8ACD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660A8-4D57-4586-AB31-C299FEFA53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FDD44-07A7-42FF-A047-798053159915}" type="datetimeFigureOut">
              <a:rPr lang="de-CH" smtClean="0"/>
              <a:t>27.03.2024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BA637-4603-4C72-91C1-95E1B4D7B4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CB8368-0F69-4B62-8D01-13FDBCF0B6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93ED5-1CCD-4C8D-988E-70B945D92E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4447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89173-140E-4F41-9F80-8852BD8023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8" y="1496291"/>
            <a:ext cx="5029201" cy="44727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DBB29C3-C449-4B69-84FA-C64CF1588A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8" y="1490749"/>
            <a:ext cx="5029201" cy="4472709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9890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ochforma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pic>
        <p:nvPicPr>
          <p:cNvPr id="12" name="Picture 11" descr="A person sitting on a table&#10;&#10;Description automatically generated">
            <a:extLst>
              <a:ext uri="{FF2B5EF4-FFF2-40B4-BE49-F238E27FC236}">
                <a16:creationId xmlns:a16="http://schemas.microsoft.com/office/drawing/2014/main" id="{D283CD7D-9DD3-4CBB-A589-FF2B8B1E1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2"/>
          <a:stretch/>
        </p:blipFill>
        <p:spPr>
          <a:xfrm>
            <a:off x="8766177" y="1496292"/>
            <a:ext cx="2523473" cy="4472708"/>
          </a:xfrm>
          <a:prstGeom prst="rect">
            <a:avLst/>
          </a:prstGeom>
        </p:spPr>
      </p:pic>
      <p:pic>
        <p:nvPicPr>
          <p:cNvPr id="13" name="Picture 12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819A5500-11A9-42CD-8FD0-B8EC83EDE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2"/>
          <a:stretch/>
        </p:blipFill>
        <p:spPr>
          <a:xfrm>
            <a:off x="3498213" y="1496288"/>
            <a:ext cx="2523473" cy="4471988"/>
          </a:xfrm>
          <a:prstGeom prst="rect">
            <a:avLst/>
          </a:prstGeom>
        </p:spPr>
      </p:pic>
      <p:pic>
        <p:nvPicPr>
          <p:cNvPr id="14" name="Picture 13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E2C949F2-5E2A-4F5A-9496-A9667962B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"/>
          <a:stretch/>
        </p:blipFill>
        <p:spPr>
          <a:xfrm>
            <a:off x="6106167" y="1500755"/>
            <a:ext cx="2523477" cy="4467521"/>
          </a:xfrm>
          <a:prstGeom prst="rect">
            <a:avLst/>
          </a:prstGeom>
        </p:spPr>
      </p:pic>
      <p:pic>
        <p:nvPicPr>
          <p:cNvPr id="17" name="Picture 16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6ABA9D28-29DB-42FD-9E9B-A37A410A7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496290"/>
            <a:ext cx="2523475" cy="4472708"/>
          </a:xfrm>
          <a:prstGeom prst="rect">
            <a:avLst/>
          </a:prstGeom>
        </p:spPr>
      </p:pic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E92D3E2-CDCD-4254-AF13-AE560315372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98206" y="1495570"/>
            <a:ext cx="2523975" cy="346640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96C44AB-F538-41C8-9EBB-BDC544C468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8198" y="1495571"/>
            <a:ext cx="2523474" cy="3466406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7BDCCF9-B690-41B9-A2A8-3ACC855EC4E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06166" y="1495569"/>
            <a:ext cx="2523480" cy="346640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5011B84-E395-444B-8BD4-8D0DC4D2178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766177" y="1495569"/>
            <a:ext cx="2523473" cy="346640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1825D2-B413-4FDB-A9BC-4126CAF4CFEA}"/>
              </a:ext>
            </a:extLst>
          </p:cNvPr>
          <p:cNvSpPr/>
          <p:nvPr userDrawn="1"/>
        </p:nvSpPr>
        <p:spPr>
          <a:xfrm>
            <a:off x="838200" y="4848225"/>
            <a:ext cx="2523476" cy="1120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C10FC05-BE3B-416F-9062-EE10A0316C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116" y="4962699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4AE66B-39EE-4922-8FCF-D41C68831856}"/>
              </a:ext>
            </a:extLst>
          </p:cNvPr>
          <p:cNvSpPr/>
          <p:nvPr userDrawn="1"/>
        </p:nvSpPr>
        <p:spPr>
          <a:xfrm>
            <a:off x="3498210" y="4848225"/>
            <a:ext cx="2523476" cy="1120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7B07175-9C33-41B3-BBB2-7840BA656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42993" y="4973032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05E4D4-A5EF-47F4-AC15-726C364CF3AE}"/>
              </a:ext>
            </a:extLst>
          </p:cNvPr>
          <p:cNvSpPr/>
          <p:nvPr userDrawn="1"/>
        </p:nvSpPr>
        <p:spPr>
          <a:xfrm>
            <a:off x="6106168" y="4848225"/>
            <a:ext cx="2523476" cy="1120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56A016C-6A23-460A-AA4A-834E2E5D7F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950" y="4973032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D1072B-2955-42FA-89E0-AEB70BCAEEC3}"/>
              </a:ext>
            </a:extLst>
          </p:cNvPr>
          <p:cNvSpPr/>
          <p:nvPr userDrawn="1"/>
        </p:nvSpPr>
        <p:spPr>
          <a:xfrm>
            <a:off x="8766179" y="4842313"/>
            <a:ext cx="2523471" cy="1125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B5F2039-DA84-44EC-94D2-06F5077B40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10958" y="4962699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7076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table&#10;&#10;Description automatically generated">
            <a:extLst>
              <a:ext uri="{FF2B5EF4-FFF2-40B4-BE49-F238E27FC236}">
                <a16:creationId xmlns:a16="http://schemas.microsoft.com/office/drawing/2014/main" id="{29C38128-4515-4721-8CD0-6AC9650BE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655" y="3675451"/>
            <a:ext cx="6037200" cy="2637354"/>
          </a:xfrm>
          <a:prstGeom prst="rect">
            <a:avLst/>
          </a:prstGeom>
        </p:spPr>
      </p:pic>
      <p:pic>
        <p:nvPicPr>
          <p:cNvPr id="11" name="Picture 10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5A0F3527-BFDE-4358-8723-BA9E17595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656" y="1046481"/>
            <a:ext cx="6020574" cy="2516151"/>
          </a:xfrm>
          <a:prstGeom prst="rect">
            <a:avLst/>
          </a:prstGeom>
        </p:spPr>
      </p:pic>
      <p:pic>
        <p:nvPicPr>
          <p:cNvPr id="12" name="Picture 11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566B6280-007D-49BD-9E14-BF880A0D2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69066"/>
            <a:ext cx="6037201" cy="2637355"/>
          </a:xfrm>
          <a:prstGeom prst="rect">
            <a:avLst/>
          </a:prstGeom>
        </p:spPr>
      </p:pic>
      <p:pic>
        <p:nvPicPr>
          <p:cNvPr id="13" name="Picture 12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6BB09E55-CBD1-4E66-BEA5-D536FE35D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5"/>
          <a:stretch/>
        </p:blipFill>
        <p:spPr>
          <a:xfrm>
            <a:off x="-8312" y="1046481"/>
            <a:ext cx="6045513" cy="2523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09A78C9-999B-4AAE-BE06-56E33FBE29E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3675450"/>
            <a:ext cx="6037202" cy="261727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7847DA06-8FC5-4114-8AC3-489CD73527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8655" y="1046481"/>
            <a:ext cx="6037200" cy="2516156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968613C-C779-4D3D-8F6D-50D43DCCF4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655" y="3675450"/>
            <a:ext cx="6020575" cy="2630971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B440A4C-032A-4A33-8D6D-E2A7F54302B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1046481"/>
            <a:ext cx="6037201" cy="2516151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28688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aus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table&#10;&#10;Description automatically generated">
            <a:extLst>
              <a:ext uri="{FF2B5EF4-FFF2-40B4-BE49-F238E27FC236}">
                <a16:creationId xmlns:a16="http://schemas.microsoft.com/office/drawing/2014/main" id="{29C38128-4515-4721-8CD0-6AC9650BE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2020"/>
            <a:ext cx="12192000" cy="5383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968613C-C779-4D3D-8F6D-50D43DCCF4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922019"/>
            <a:ext cx="12192000" cy="5383781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92130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-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510E1-EF2F-4DA4-9D15-EB41E0C8D7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496291"/>
            <a:ext cx="5029200" cy="4472709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52C7FE1E-5510-4C46-885C-EE356641DA1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324602" y="1496290"/>
            <a:ext cx="5867399" cy="223612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15889BA-A484-484D-B990-83A0B46C727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24602" y="3901441"/>
            <a:ext cx="5029200" cy="2067560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96857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3D694F1E-F58D-4008-AE3D-6E97E4ACA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916" y="1495134"/>
            <a:ext cx="1685422" cy="2179947"/>
          </a:xfrm>
          <a:prstGeom prst="rect">
            <a:avLst/>
          </a:prstGeom>
        </p:spPr>
      </p:pic>
      <p:pic>
        <p:nvPicPr>
          <p:cNvPr id="13" name="Picture 12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23CA7530-615C-4BC9-B25E-389313D2A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891" y="1495133"/>
            <a:ext cx="1685423" cy="2179947"/>
          </a:xfrm>
          <a:prstGeom prst="rect">
            <a:avLst/>
          </a:prstGeom>
        </p:spPr>
      </p:pic>
      <p:pic>
        <p:nvPicPr>
          <p:cNvPr id="15" name="Picture 14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E9448A87-C3F2-40E9-A5B0-61C425BD7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7250" y="1495133"/>
            <a:ext cx="1685422" cy="217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3263" y="1496291"/>
            <a:ext cx="1691076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6348363-06BA-494E-888D-CF77886565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7249" y="1496290"/>
            <a:ext cx="169107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einfügen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FAF46-10E9-4AF5-8ACE-534347F9F3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1496291"/>
            <a:ext cx="5010540" cy="44727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84409CE-89F1-40BA-A942-4BD04DAF00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43262" y="3828011"/>
            <a:ext cx="5379053" cy="21409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7580C8F2-8DD0-449C-ADD2-DEE0E851251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31238" y="1496289"/>
            <a:ext cx="169107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4991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a table&#10;&#10;Description automatically generated">
            <a:extLst>
              <a:ext uri="{FF2B5EF4-FFF2-40B4-BE49-F238E27FC236}">
                <a16:creationId xmlns:a16="http://schemas.microsoft.com/office/drawing/2014/main" id="{81A8C2A9-45A3-4138-BA6C-8E0912F9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9218" y="3789051"/>
            <a:ext cx="3542782" cy="2179948"/>
          </a:xfrm>
          <a:prstGeom prst="rect">
            <a:avLst/>
          </a:prstGeom>
        </p:spPr>
      </p:pic>
      <p:pic>
        <p:nvPicPr>
          <p:cNvPr id="13" name="Picture 12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23CA7530-615C-4BC9-B25E-389313D2A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9218" y="1496288"/>
            <a:ext cx="3542782" cy="2179949"/>
          </a:xfrm>
          <a:prstGeom prst="rect">
            <a:avLst/>
          </a:prstGeom>
        </p:spPr>
      </p:pic>
      <p:pic>
        <p:nvPicPr>
          <p:cNvPr id="14" name="Picture 13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1D2A06A6-2357-4E4D-9E7D-562D281B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262" y="3789051"/>
            <a:ext cx="2179947" cy="2179947"/>
          </a:xfrm>
          <a:prstGeom prst="rect">
            <a:avLst/>
          </a:prstGeom>
        </p:spPr>
      </p:pic>
      <p:pic>
        <p:nvPicPr>
          <p:cNvPr id="15" name="Picture 14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E9448A87-C3F2-40E9-A5B0-61C425BD7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262" y="1496288"/>
            <a:ext cx="2179947" cy="217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3262" y="1496291"/>
            <a:ext cx="217994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6348363-06BA-494E-888D-CF77886565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9218" y="1496290"/>
            <a:ext cx="3542782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einfügen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024CBAB-1B2F-4F9D-A8EA-C56286D2C7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43262" y="3789052"/>
            <a:ext cx="217994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FE2A5FA-0D4D-4197-AD52-1310680050E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49218" y="3789051"/>
            <a:ext cx="3542782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einfügen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FAF46-10E9-4AF5-8ACE-534347F9F3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199" y="1496291"/>
            <a:ext cx="5379053" cy="44727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40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partikel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8199" y="5156492"/>
            <a:ext cx="5054988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104026-8CD9-4E84-BB37-6E71041D7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8811" y="5156492"/>
            <a:ext cx="4911657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B4D6ECF-0B9B-44F0-8E26-D7CD797EB17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8200" y="1757702"/>
            <a:ext cx="5054990" cy="319805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515D83B-7614-4DCC-BB56-0EBD6E44344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298811" y="1757702"/>
            <a:ext cx="4911657" cy="319805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799638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partikel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2A707-F3F7-46FE-9F93-6ADCAF1D41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356392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40251" y="4356392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104026-8CD9-4E84-BB37-6E71041D7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42301" y="4356392"/>
            <a:ext cx="3111499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992731B4-E8E5-4C06-A77D-FDAB56CBA8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40250" y="2184397"/>
            <a:ext cx="3111500" cy="196849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E9DD386D-4A08-493F-899B-0B77A758232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242300" y="2184397"/>
            <a:ext cx="3111500" cy="196849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64FF4CF-68AE-444F-BBB9-5FC67CCB9E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8200" y="2184397"/>
            <a:ext cx="3111500" cy="196849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290863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partikel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2A707-F3F7-46FE-9F93-6ADCAF1D41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199" y="4309554"/>
            <a:ext cx="2256020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35112" y="8161606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104026-8CD9-4E84-BB37-6E71041D7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97780" y="4309554"/>
            <a:ext cx="2256020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E9DD386D-4A08-493F-899B-0B77A758232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097780" y="2641950"/>
            <a:ext cx="2256021" cy="146185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64FF4CF-68AE-444F-BBB9-5FC67CCB9E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8200" y="2652721"/>
            <a:ext cx="2256021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1823D37-D264-450F-AF0B-E8A17F2FBD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91394" y="4309554"/>
            <a:ext cx="2256020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13C4B639-7D6C-49D8-8AE1-8A2C519D8AF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591394" y="2652721"/>
            <a:ext cx="2256021" cy="1445704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B36697A-F6F4-485A-A62E-16B47743E7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40774" y="4315475"/>
            <a:ext cx="2256021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BDAF477B-18FE-4CB0-B176-9FA125AA767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344586" y="2647872"/>
            <a:ext cx="2256021" cy="1461858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355698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partikel 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2A707-F3F7-46FE-9F93-6ADCAF1D41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313667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35112" y="8161606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64FF4CF-68AE-444F-BBB9-5FC67CCB9E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8200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410E01-5E6E-413C-BBD6-E8B3C275B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70303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A5AFECCD-7B68-4B73-8F7D-5E5CC7441E5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970303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C454A42-3237-49DD-ABF3-C350ECC5FF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02406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DD5E719-DAE8-4D53-B01C-0349FC01739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102406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CE4A741-571D-400F-A971-DB68E3F2C3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4509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FFD3AD5-8604-4FA8-9FBA-77BC73BF87E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34509" y="2656833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29608A0-01A3-49C9-95B4-A90B52C9EE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66612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5BFF967A-CFA5-4CE5-8449-D1F31CE4474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366614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74697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B97C7A-C468-44BD-827C-0FA9E1AE75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199" y="1485207"/>
            <a:ext cx="3151209" cy="44727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C0B55A9-9882-4D16-A25B-CDA362FB61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2594" y="1479665"/>
            <a:ext cx="3151209" cy="44727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03EAAF-0A42-4C30-9423-AF1CBC1838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394" y="1490749"/>
            <a:ext cx="3151209" cy="44727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8722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077E384-D546-4BB7-A0BB-EE12C2605902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38200" y="1496291"/>
            <a:ext cx="4737100" cy="44727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Diagramm</a:t>
            </a:r>
          </a:p>
          <a:p>
            <a:r>
              <a:rPr lang="de-CH" dirty="0"/>
              <a:t>einfügen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BA7AC-DCE7-4DA0-BDE2-BC33D75E5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496290"/>
            <a:ext cx="5257801" cy="4472710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411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&amp; Med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EA0FFF6-EB24-4A99-ACA1-4257618D8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919" y="1699101"/>
            <a:ext cx="4152159" cy="4081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5D251FB-738F-4F83-B409-319171F7AB39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838200" y="1496290"/>
            <a:ext cx="10515599" cy="4486769"/>
          </a:xfrm>
        </p:spPr>
        <p:txBody>
          <a:bodyPr anchor="ctr"/>
          <a:lstStyle>
            <a:lvl1pPr marL="0" indent="0" algn="ctr">
              <a:buNone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Video einfügen</a:t>
            </a:r>
          </a:p>
        </p:txBody>
      </p:sp>
    </p:spTree>
    <p:extLst>
      <p:ext uri="{BB962C8B-B14F-4D97-AF65-F5344CB8AC3E}">
        <p14:creationId xmlns:p14="http://schemas.microsoft.com/office/powerpoint/2010/main" val="1269128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278DBEC-5C75-4C2F-AFD1-607D5531198C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838200" y="1496289"/>
            <a:ext cx="10515599" cy="4486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Tabelle einfügen</a:t>
            </a:r>
          </a:p>
        </p:txBody>
      </p:sp>
    </p:spTree>
    <p:extLst>
      <p:ext uri="{BB962C8B-B14F-4D97-AF65-F5344CB8AC3E}">
        <p14:creationId xmlns:p14="http://schemas.microsoft.com/office/powerpoint/2010/main" val="348553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41301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31EEB4D3-2613-4521-8CBD-5046E71A3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1999" cy="4563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/>
              <a:t>Titelbild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419254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31EEB4D3-2613-4521-8CBD-5046E71A3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1999" cy="4563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6197"/>
            <a:ext cx="9121140" cy="92202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/>
              <a:t>Titelbild einfügen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53BC5D-681E-4DC2-AA25-B78AA89B3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818217"/>
            <a:ext cx="9245600" cy="598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Untertitel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978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6197"/>
            <a:ext cx="9121140" cy="92202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/>
              <a:t>Titelbild einfügen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53BC5D-681E-4DC2-AA25-B78AA89B3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818217"/>
            <a:ext cx="9245600" cy="598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Untertitel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E6D25-DF2F-492B-8273-58E3816764A6}"/>
              </a:ext>
            </a:extLst>
          </p:cNvPr>
          <p:cNvSpPr/>
          <p:nvPr userDrawn="1"/>
        </p:nvSpPr>
        <p:spPr>
          <a:xfrm>
            <a:off x="0" y="4563168"/>
            <a:ext cx="12192000" cy="281940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39113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2C09-0D5E-4FD7-A026-0F8B4957F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Unitext Semibold" panose="020C0704020203020204" pitchFamily="34" charset="0"/>
              </a:defRPr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E136FB-D3EB-4D8F-A216-1F4EAA7E8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6" y="3245167"/>
            <a:ext cx="8843962" cy="2939502"/>
          </a:xfrm>
        </p:spPr>
        <p:txBody>
          <a:bodyPr/>
          <a:lstStyle>
            <a:lvl1pPr>
              <a:buSzPct val="100000"/>
              <a:defRPr sz="2200">
                <a:latin typeface="Unitext Light" panose="020C0404020203020204" pitchFamily="34" charset="0"/>
              </a:defRPr>
            </a:lvl1pPr>
            <a:lvl2pPr>
              <a:buSzPct val="100000"/>
              <a:defRPr sz="1800">
                <a:latin typeface="Unitext Light" panose="020C0404020203020204" pitchFamily="34" charset="0"/>
              </a:defRPr>
            </a:lvl2pPr>
            <a:lvl3pPr>
              <a:buSzPct val="100000"/>
              <a:defRPr>
                <a:latin typeface="Unitext Light" panose="020C0404020203020204" pitchFamily="34" charset="0"/>
              </a:defRPr>
            </a:lvl3pPr>
            <a:lvl4pPr>
              <a:buSzPct val="100000"/>
              <a:defRPr>
                <a:latin typeface="Unitext Light" panose="020C0404020203020204" pitchFamily="34" charset="0"/>
              </a:defRPr>
            </a:lvl4pPr>
            <a:lvl5pPr>
              <a:buSzPct val="100000"/>
              <a:defRPr>
                <a:latin typeface="Unitext Light" panose="020C0404020203020204" pitchFamily="34" charset="0"/>
              </a:defRPr>
            </a:lvl5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zweites</a:t>
            </a:r>
            <a:r>
              <a:rPr lang="en-US" dirty="0"/>
              <a:t>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29528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2C09-0D5E-4FD7-A026-0F8B4957F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0443" y="3227578"/>
            <a:ext cx="8843355" cy="1192022"/>
          </a:xfrm>
        </p:spPr>
        <p:txBody>
          <a:bodyPr anchor="t">
            <a:noAutofit/>
          </a:bodyPr>
          <a:lstStyle>
            <a:lvl1pPr>
              <a:defRPr sz="3600">
                <a:latin typeface="Unitext Semibold" panose="020C0704020203020204" pitchFamily="34" charset="0"/>
              </a:defRPr>
            </a:lvl1pPr>
          </a:lstStyle>
          <a:p>
            <a:r>
              <a:rPr lang="en-US" dirty="0" err="1"/>
              <a:t>Klicken</a:t>
            </a:r>
            <a:r>
              <a:rPr lang="en-US" dirty="0"/>
              <a:t> um die </a:t>
            </a:r>
            <a:br>
              <a:rPr lang="en-US" dirty="0"/>
            </a:br>
            <a:r>
              <a:rPr lang="en-US" dirty="0" err="1"/>
              <a:t>Frage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?”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E136FB-D3EB-4D8F-A216-1F4EAA7E8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0443" y="4698325"/>
            <a:ext cx="8843962" cy="1509436"/>
          </a:xfrm>
        </p:spPr>
        <p:txBody>
          <a:bodyPr/>
          <a:lstStyle>
            <a:lvl1pPr marL="0" indent="0">
              <a:buSzPct val="100000"/>
              <a:buNone/>
              <a:defRPr sz="2200">
                <a:latin typeface="Unitext Light" panose="020C0404020203020204" pitchFamily="34" charset="0"/>
              </a:defRPr>
            </a:lvl1pPr>
            <a:lvl2pPr>
              <a:buSzPct val="100000"/>
              <a:defRPr sz="1800">
                <a:latin typeface="Unitext Light" panose="020C0404020203020204" pitchFamily="34" charset="0"/>
              </a:defRPr>
            </a:lvl2pPr>
            <a:lvl3pPr>
              <a:buSzPct val="100000"/>
              <a:defRPr>
                <a:latin typeface="Unitext Light" panose="020C0404020203020204" pitchFamily="34" charset="0"/>
              </a:defRPr>
            </a:lvl3pPr>
            <a:lvl4pPr>
              <a:buSzPct val="100000"/>
              <a:defRPr>
                <a:latin typeface="Unitext Light" panose="020C0404020203020204" pitchFamily="34" charset="0"/>
              </a:defRPr>
            </a:lvl4pPr>
            <a:lvl5pPr>
              <a:buSzPct val="100000"/>
              <a:defRPr>
                <a:latin typeface="Unitext Light" panose="020C0404020203020204" pitchFamily="34" charset="0"/>
              </a:defRPr>
            </a:lvl5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226EF-C857-448C-9739-A0900B5BA326}"/>
              </a:ext>
            </a:extLst>
          </p:cNvPr>
          <p:cNvSpPr txBox="1"/>
          <p:nvPr userDrawn="1"/>
        </p:nvSpPr>
        <p:spPr>
          <a:xfrm>
            <a:off x="954406" y="2302986"/>
            <a:ext cx="22000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chemeClr val="bg1">
                    <a:alpha val="50000"/>
                  </a:schemeClr>
                </a:solidFill>
                <a:latin typeface="+mj-lt"/>
              </a:rPr>
              <a:t>”</a:t>
            </a:r>
          </a:p>
          <a:p>
            <a:endParaRPr lang="de-CH" sz="30000" dirty="0">
              <a:solidFill>
                <a:schemeClr val="bg1">
                  <a:alpha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366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1258FC-9F02-4231-BD49-093385A95F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1500326"/>
            <a:ext cx="10492048" cy="4468675"/>
          </a:xfrm>
        </p:spPr>
        <p:txBody>
          <a:bodyPr anchor="t">
            <a:normAutofit/>
          </a:bodyPr>
          <a:lstStyle>
            <a:lvl1pPr marL="285750" indent="-285750" algn="l">
              <a:buFont typeface="Unitext" panose="020C0504020203020204" pitchFamily="34" charset="0"/>
              <a:buChar char="›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einzufügen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203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önliche Vorstellung - Zitat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0079265-B5A6-4374-AAAE-98D53C95D895}"/>
              </a:ext>
            </a:extLst>
          </p:cNvPr>
          <p:cNvSpPr txBox="1"/>
          <p:nvPr userDrawn="1"/>
        </p:nvSpPr>
        <p:spPr>
          <a:xfrm>
            <a:off x="5292726" y="4111466"/>
            <a:ext cx="22000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rgbClr val="86B7D7"/>
                </a:solidFill>
                <a:latin typeface="Unitext" panose="020C0504020203020204" pitchFamily="34" charset="0"/>
              </a:rPr>
              <a:t>”</a:t>
            </a:r>
          </a:p>
          <a:p>
            <a:endParaRPr lang="de-CH" sz="30000" dirty="0">
              <a:solidFill>
                <a:srgbClr val="86B7D7"/>
              </a:solidFill>
              <a:latin typeface="Unitext" panose="020C0504020203020204" pitchFamily="34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6C11F8-26DE-4511-84B0-3D56C31E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700" y="1648443"/>
            <a:ext cx="3009900" cy="3239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E894FF-D038-4885-82D6-F8EAF0A02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6700" y="5040036"/>
            <a:ext cx="4737100" cy="126932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70AF"/>
                </a:solidFill>
                <a:latin typeface="Unitext" panose="020C0504020203020204" pitchFamily="34" charset="0"/>
                <a:cs typeface="Unitext Variable Semibold" panose="020C0504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“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BFDDB-F6ED-4B20-ADC1-A0A563701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824" y="1496291"/>
            <a:ext cx="5420933" cy="4472709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04D1924-7E8B-4602-80C7-AB65B64EFCE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616700" y="1496291"/>
            <a:ext cx="3009900" cy="339159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Portrait einfügen</a:t>
            </a:r>
          </a:p>
        </p:txBody>
      </p:sp>
    </p:spTree>
    <p:extLst>
      <p:ext uri="{BB962C8B-B14F-4D97-AF65-F5344CB8AC3E}">
        <p14:creationId xmlns:p14="http://schemas.microsoft.com/office/powerpoint/2010/main" val="218436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önliche Vorstellung - Zitat 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0079265-B5A6-4374-AAAE-98D53C95D895}"/>
              </a:ext>
            </a:extLst>
          </p:cNvPr>
          <p:cNvSpPr txBox="1"/>
          <p:nvPr userDrawn="1"/>
        </p:nvSpPr>
        <p:spPr>
          <a:xfrm>
            <a:off x="560927" y="4111466"/>
            <a:ext cx="22000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rgbClr val="86B7D7"/>
                </a:solidFill>
                <a:latin typeface="Unitext" panose="020C0504020203020204" pitchFamily="34" charset="0"/>
              </a:rPr>
              <a:t>”</a:t>
            </a:r>
          </a:p>
          <a:p>
            <a:endParaRPr lang="de-CH" sz="30000" dirty="0">
              <a:solidFill>
                <a:srgbClr val="86B7D7"/>
              </a:solidFill>
              <a:latin typeface="Unitext" panose="020C0504020203020204" pitchFamily="34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6C11F8-26DE-4511-84B0-3D56C31E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901" y="1648443"/>
            <a:ext cx="3009900" cy="3239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E894FF-D038-4885-82D6-F8EAF0A02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4900" y="5040036"/>
            <a:ext cx="9451883" cy="92896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70AF"/>
                </a:solidFill>
                <a:latin typeface="Unitext" panose="020C0504020203020204" pitchFamily="34" charset="0"/>
                <a:cs typeface="Unitext Variable Semibold" panose="020C0504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“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BFDDB-F6ED-4B20-ADC1-A0A563701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9869" y="1496291"/>
            <a:ext cx="5956916" cy="3391593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04D1924-7E8B-4602-80C7-AB65B64EFCE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84901" y="1496291"/>
            <a:ext cx="3009900" cy="339159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Portrait einfügen</a:t>
            </a:r>
          </a:p>
        </p:txBody>
      </p:sp>
    </p:spTree>
    <p:extLst>
      <p:ext uri="{BB962C8B-B14F-4D97-AF65-F5344CB8AC3E}">
        <p14:creationId xmlns:p14="http://schemas.microsoft.com/office/powerpoint/2010/main" val="198058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Spr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CB2383E-6DF2-4E7F-860F-87DCE1E227D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324602" y="1496290"/>
            <a:ext cx="5867399" cy="3865418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E894FF-D038-4885-82D6-F8EAF0A02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90944" y="2888440"/>
            <a:ext cx="3976455" cy="2473267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70AF"/>
                </a:solidFill>
                <a:latin typeface="Unitext" panose="020C0504020203020204" pitchFamily="34" charset="0"/>
                <a:cs typeface="Unitext Variable Semibold" panose="020C0504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“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79265-B5A6-4374-AAAE-98D53C95D895}"/>
              </a:ext>
            </a:extLst>
          </p:cNvPr>
          <p:cNvSpPr txBox="1"/>
          <p:nvPr userDrawn="1"/>
        </p:nvSpPr>
        <p:spPr>
          <a:xfrm>
            <a:off x="571493" y="1927559"/>
            <a:ext cx="63817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rgbClr val="86B7D7"/>
                </a:solidFill>
                <a:latin typeface="Unitext" panose="020C0504020203020204" pitchFamily="34" charset="0"/>
              </a:rPr>
              <a:t>”</a:t>
            </a:r>
          </a:p>
          <a:p>
            <a:endParaRPr lang="de-CH" sz="30000" dirty="0">
              <a:solidFill>
                <a:srgbClr val="86B7D7"/>
              </a:solidFill>
              <a:latin typeface="Unitext" panose="020C05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0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510E1-EF2F-4DA4-9D15-EB41E0C8D7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496291"/>
            <a:ext cx="5029200" cy="4472709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52C7FE1E-5510-4C46-885C-EE356641DA1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324602" y="1496289"/>
            <a:ext cx="5867399" cy="447270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79322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A3676-5398-4CDA-B28F-75F353D499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4126" y="1496291"/>
            <a:ext cx="5029199" cy="4472709"/>
          </a:xfrm>
        </p:spPr>
        <p:txBody>
          <a:bodyPr/>
          <a:lstStyle/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D3A3D61-FEA7-4B36-A92B-3DD8114B58F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-9524" y="1496290"/>
            <a:ext cx="5867399" cy="4472708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04677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table&#10;&#10;Description automatically generated">
            <a:extLst>
              <a:ext uri="{FF2B5EF4-FFF2-40B4-BE49-F238E27FC236}">
                <a16:creationId xmlns:a16="http://schemas.microsoft.com/office/drawing/2014/main" id="{AEABE5E3-DFD9-40E4-945D-026235049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2"/>
          <a:stretch/>
        </p:blipFill>
        <p:spPr>
          <a:xfrm>
            <a:off x="8775065" y="1496292"/>
            <a:ext cx="2493005" cy="4472708"/>
          </a:xfrm>
          <a:prstGeom prst="rect">
            <a:avLst/>
          </a:prstGeom>
        </p:spPr>
      </p:pic>
      <p:pic>
        <p:nvPicPr>
          <p:cNvPr id="8" name="Picture 7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C2C6AE37-9BA9-4611-8262-818B6B149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2"/>
          <a:stretch/>
        </p:blipFill>
        <p:spPr>
          <a:xfrm>
            <a:off x="3498213" y="1496288"/>
            <a:ext cx="2493005" cy="4471988"/>
          </a:xfrm>
          <a:prstGeom prst="rect">
            <a:avLst/>
          </a:prstGeom>
        </p:spPr>
      </p:pic>
      <p:pic>
        <p:nvPicPr>
          <p:cNvPr id="9" name="Picture 8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3062FE66-5378-4A9B-BF4B-E4C72384A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"/>
          <a:stretch/>
        </p:blipFill>
        <p:spPr>
          <a:xfrm>
            <a:off x="6127755" y="1500755"/>
            <a:ext cx="2501889" cy="4467521"/>
          </a:xfrm>
          <a:prstGeom prst="rect">
            <a:avLst/>
          </a:prstGeom>
        </p:spPr>
      </p:pic>
      <p:pic>
        <p:nvPicPr>
          <p:cNvPr id="10" name="Picture 9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A8505294-CDDB-4C9F-B77A-DF8FF9E00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496290"/>
            <a:ext cx="2523475" cy="4472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DCDD82A-DB29-4AB4-B00F-85D14CB9C3E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98215" y="1495570"/>
            <a:ext cx="2493005" cy="446751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2B8B94C7-A973-4169-96B1-841604EAA00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0906" y="1495570"/>
            <a:ext cx="2493005" cy="4467516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C6CD0FD-526F-4776-B4A9-864A3E8B73F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36640" y="1495569"/>
            <a:ext cx="2493005" cy="446751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DBA4F30F-FCB8-4141-A9A2-88A12E8D617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775065" y="1495569"/>
            <a:ext cx="2493005" cy="4467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76673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87E9E8-5D16-4D3C-BED6-D105024C878A}"/>
              </a:ext>
            </a:extLst>
          </p:cNvPr>
          <p:cNvSpPr/>
          <p:nvPr userDrawn="1"/>
        </p:nvSpPr>
        <p:spPr>
          <a:xfrm>
            <a:off x="0" y="6576060"/>
            <a:ext cx="12192000" cy="281940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84493-B95F-415D-A6EE-7EDA5349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3928"/>
            <a:ext cx="9585961" cy="606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E1711-2095-47FB-A902-F0EA24C1B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85398"/>
            <a:ext cx="5585460" cy="489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C27019-E6D4-4644-961E-ADD6D5F873A7}"/>
              </a:ext>
            </a:extLst>
          </p:cNvPr>
          <p:cNvCxnSpPr>
            <a:cxnSpLocks/>
          </p:cNvCxnSpPr>
          <p:nvPr userDrawn="1"/>
        </p:nvCxnSpPr>
        <p:spPr>
          <a:xfrm>
            <a:off x="0" y="922020"/>
            <a:ext cx="1219200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FBA2C-4E70-49DD-8DF3-EA2AE451150C}"/>
              </a:ext>
            </a:extLst>
          </p:cNvPr>
          <p:cNvSpPr txBox="1"/>
          <p:nvPr userDrawn="1"/>
        </p:nvSpPr>
        <p:spPr>
          <a:xfrm>
            <a:off x="838199" y="6323562"/>
            <a:ext cx="248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50" b="0" dirty="0">
                <a:solidFill>
                  <a:srgbClr val="0070AF"/>
                </a:solidFill>
                <a:latin typeface="+mj-lt"/>
              </a:rPr>
              <a:t>www.activecommunication.ch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78E14-BBF7-42AB-AB6D-2506A894FAE7}"/>
              </a:ext>
            </a:extLst>
          </p:cNvPr>
          <p:cNvSpPr txBox="1"/>
          <p:nvPr userDrawn="1"/>
        </p:nvSpPr>
        <p:spPr>
          <a:xfrm>
            <a:off x="838199" y="6607984"/>
            <a:ext cx="6715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50" dirty="0">
                <a:solidFill>
                  <a:schemeClr val="bg1"/>
                </a:solidFill>
                <a:latin typeface="Unitext-Light" panose="020C0404020203020204" pitchFamily="34" charset="0"/>
              </a:rPr>
              <a:t>Active Communication AG | Ein Unternehmen der Schweizer Paraplegiker-Stiftung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186527-42C3-4CB8-80F2-3F50DAC36B75}"/>
              </a:ext>
            </a:extLst>
          </p:cNvPr>
          <p:cNvSpPr txBox="1"/>
          <p:nvPr userDrawn="1"/>
        </p:nvSpPr>
        <p:spPr>
          <a:xfrm>
            <a:off x="10715626" y="6610239"/>
            <a:ext cx="638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081DA-3148-4EB8-BE7D-2156DB33597F}" type="slidenum">
              <a:rPr lang="de-CH" sz="950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CH" sz="950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95018A9-3B86-402B-8592-735671C3BE0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264" y="188830"/>
            <a:ext cx="869704" cy="6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4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8" r:id="rId2"/>
    <p:sldLayoutId id="2147483676" r:id="rId3"/>
    <p:sldLayoutId id="2147483650" r:id="rId4"/>
    <p:sldLayoutId id="2147483690" r:id="rId5"/>
    <p:sldLayoutId id="2147483674" r:id="rId6"/>
    <p:sldLayoutId id="2147483681" r:id="rId7"/>
    <p:sldLayoutId id="2147483668" r:id="rId8"/>
    <p:sldLayoutId id="2147483667" r:id="rId9"/>
    <p:sldLayoutId id="2147483687" r:id="rId10"/>
    <p:sldLayoutId id="2147483669" r:id="rId11"/>
    <p:sldLayoutId id="2147483677" r:id="rId12"/>
    <p:sldLayoutId id="2147483654" r:id="rId13"/>
    <p:sldLayoutId id="2147483683" r:id="rId14"/>
    <p:sldLayoutId id="2147483663" r:id="rId15"/>
    <p:sldLayoutId id="2147483684" r:id="rId16"/>
    <p:sldLayoutId id="2147483670" r:id="rId17"/>
    <p:sldLayoutId id="2147483673" r:id="rId18"/>
    <p:sldLayoutId id="2147483675" r:id="rId19"/>
    <p:sldLayoutId id="2147483656" r:id="rId20"/>
    <p:sldLayoutId id="2147483662" r:id="rId21"/>
    <p:sldLayoutId id="2147483672" r:id="rId22"/>
    <p:sldLayoutId id="214748368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tx1"/>
          </a:solidFill>
          <a:latin typeface="Unitext" panose="020C0504020203020204" pitchFamily="34" charset="0"/>
          <a:ea typeface="+mj-ea"/>
          <a:cs typeface="Unitext Variable Semibold" panose="020C0504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Unitext" panose="020C0504020203020204" pitchFamily="34" charset="0"/>
        <a:buChar char="›"/>
        <a:defRPr sz="18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6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4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2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2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87E9E8-5D16-4D3C-BED6-D105024C878A}"/>
              </a:ext>
            </a:extLst>
          </p:cNvPr>
          <p:cNvSpPr/>
          <p:nvPr userDrawn="1"/>
        </p:nvSpPr>
        <p:spPr>
          <a:xfrm>
            <a:off x="0" y="4563168"/>
            <a:ext cx="12192000" cy="281940"/>
          </a:xfrm>
          <a:prstGeom prst="rect">
            <a:avLst/>
          </a:prstGeom>
          <a:solidFill>
            <a:srgbClr val="F4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84493-B95F-415D-A6EE-7EDA5349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1710"/>
            <a:ext cx="9121140" cy="92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07E1D5F-8313-45FF-9C1E-5BEF7A07F8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542" y="5315924"/>
            <a:ext cx="1775948" cy="12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0" kern="1200">
          <a:solidFill>
            <a:schemeClr val="tx1"/>
          </a:solidFill>
          <a:latin typeface="Unitext Semibold" panose="020C0704020203020204" pitchFamily="34" charset="0"/>
          <a:ea typeface="+mj-ea"/>
          <a:cs typeface="Unitext Variable Semibold" panose="020C0504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87E9E8-5D16-4D3C-BED6-D105024C878A}"/>
              </a:ext>
            </a:extLst>
          </p:cNvPr>
          <p:cNvSpPr/>
          <p:nvPr userDrawn="1"/>
        </p:nvSpPr>
        <p:spPr>
          <a:xfrm>
            <a:off x="0" y="922021"/>
            <a:ext cx="12192000" cy="5935979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84493-B95F-415D-A6EE-7EDA5349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443" y="1735050"/>
            <a:ext cx="8843355" cy="1014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E1711-2095-47FB-A902-F0EA24C1B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0444" y="3217026"/>
            <a:ext cx="8843356" cy="295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de-CH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6440A7-4310-4717-B316-FFF14C2006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264" y="188830"/>
            <a:ext cx="869704" cy="6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0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0" kern="1200">
          <a:solidFill>
            <a:schemeClr val="bg1"/>
          </a:solidFill>
          <a:latin typeface="Unitext Semibold" panose="020C0704020203020204" pitchFamily="34" charset="0"/>
          <a:ea typeface="+mj-ea"/>
          <a:cs typeface="Unitext Variable Semibold" panose="020C0504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Unitext Light" panose="020C0404020203020204" pitchFamily="34" charset="0"/>
        <a:buChar char="›"/>
        <a:defRPr sz="22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Char char="›"/>
        <a:defRPr sz="18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None/>
        <a:defRPr sz="18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Char char="›"/>
        <a:defRPr sz="16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None/>
        <a:defRPr sz="16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4.png"/><Relationship Id="rId21" Type="http://schemas.openxmlformats.org/officeDocument/2006/relationships/image" Target="../media/image79.png"/><Relationship Id="rId42" Type="http://schemas.openxmlformats.org/officeDocument/2006/relationships/image" Target="../media/image100.png"/><Relationship Id="rId47" Type="http://schemas.openxmlformats.org/officeDocument/2006/relationships/image" Target="../media/image105.png"/><Relationship Id="rId63" Type="http://schemas.openxmlformats.org/officeDocument/2006/relationships/image" Target="../media/image121.png"/><Relationship Id="rId68" Type="http://schemas.openxmlformats.org/officeDocument/2006/relationships/image" Target="../media/image126.png"/><Relationship Id="rId84" Type="http://schemas.openxmlformats.org/officeDocument/2006/relationships/image" Target="../media/image142.png"/><Relationship Id="rId89" Type="http://schemas.openxmlformats.org/officeDocument/2006/relationships/image" Target="../media/image147.png"/><Relationship Id="rId16" Type="http://schemas.openxmlformats.org/officeDocument/2006/relationships/image" Target="../media/image74.png"/><Relationship Id="rId107" Type="http://schemas.openxmlformats.org/officeDocument/2006/relationships/image" Target="../media/image165.png"/><Relationship Id="rId11" Type="http://schemas.openxmlformats.org/officeDocument/2006/relationships/image" Target="../media/image69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53" Type="http://schemas.openxmlformats.org/officeDocument/2006/relationships/image" Target="../media/image111.png"/><Relationship Id="rId58" Type="http://schemas.openxmlformats.org/officeDocument/2006/relationships/image" Target="../media/image116.png"/><Relationship Id="rId74" Type="http://schemas.openxmlformats.org/officeDocument/2006/relationships/image" Target="../media/image132.png"/><Relationship Id="rId79" Type="http://schemas.openxmlformats.org/officeDocument/2006/relationships/image" Target="../media/image137.png"/><Relationship Id="rId102" Type="http://schemas.openxmlformats.org/officeDocument/2006/relationships/image" Target="../media/image160.png"/><Relationship Id="rId5" Type="http://schemas.openxmlformats.org/officeDocument/2006/relationships/image" Target="../media/image63.png"/><Relationship Id="rId90" Type="http://schemas.openxmlformats.org/officeDocument/2006/relationships/image" Target="../media/image148.png"/><Relationship Id="rId95" Type="http://schemas.openxmlformats.org/officeDocument/2006/relationships/image" Target="../media/image153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43" Type="http://schemas.openxmlformats.org/officeDocument/2006/relationships/image" Target="../media/image101.png"/><Relationship Id="rId48" Type="http://schemas.openxmlformats.org/officeDocument/2006/relationships/image" Target="../media/image106.png"/><Relationship Id="rId64" Type="http://schemas.openxmlformats.org/officeDocument/2006/relationships/image" Target="../media/image122.png"/><Relationship Id="rId69" Type="http://schemas.openxmlformats.org/officeDocument/2006/relationships/image" Target="../media/image127.png"/><Relationship Id="rId80" Type="http://schemas.openxmlformats.org/officeDocument/2006/relationships/image" Target="../media/image138.png"/><Relationship Id="rId85" Type="http://schemas.openxmlformats.org/officeDocument/2006/relationships/image" Target="../media/image143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33" Type="http://schemas.openxmlformats.org/officeDocument/2006/relationships/image" Target="../media/image91.png"/><Relationship Id="rId38" Type="http://schemas.openxmlformats.org/officeDocument/2006/relationships/image" Target="../media/image96.png"/><Relationship Id="rId59" Type="http://schemas.openxmlformats.org/officeDocument/2006/relationships/image" Target="../media/image117.png"/><Relationship Id="rId103" Type="http://schemas.openxmlformats.org/officeDocument/2006/relationships/image" Target="../media/image161.png"/><Relationship Id="rId108" Type="http://schemas.openxmlformats.org/officeDocument/2006/relationships/image" Target="../media/image166.png"/><Relationship Id="rId54" Type="http://schemas.openxmlformats.org/officeDocument/2006/relationships/image" Target="../media/image112.png"/><Relationship Id="rId70" Type="http://schemas.openxmlformats.org/officeDocument/2006/relationships/image" Target="../media/image128.png"/><Relationship Id="rId75" Type="http://schemas.openxmlformats.org/officeDocument/2006/relationships/image" Target="../media/image133.png"/><Relationship Id="rId91" Type="http://schemas.openxmlformats.org/officeDocument/2006/relationships/image" Target="../media/image149.png"/><Relationship Id="rId96" Type="http://schemas.openxmlformats.org/officeDocument/2006/relationships/image" Target="../media/image1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49" Type="http://schemas.openxmlformats.org/officeDocument/2006/relationships/image" Target="../media/image107.png"/><Relationship Id="rId57" Type="http://schemas.openxmlformats.org/officeDocument/2006/relationships/image" Target="../media/image115.png"/><Relationship Id="rId106" Type="http://schemas.openxmlformats.org/officeDocument/2006/relationships/image" Target="../media/image164.png"/><Relationship Id="rId10" Type="http://schemas.openxmlformats.org/officeDocument/2006/relationships/image" Target="../media/image68.png"/><Relationship Id="rId31" Type="http://schemas.openxmlformats.org/officeDocument/2006/relationships/image" Target="../media/image89.png"/><Relationship Id="rId44" Type="http://schemas.openxmlformats.org/officeDocument/2006/relationships/image" Target="../media/image102.png"/><Relationship Id="rId52" Type="http://schemas.openxmlformats.org/officeDocument/2006/relationships/image" Target="../media/image110.png"/><Relationship Id="rId60" Type="http://schemas.openxmlformats.org/officeDocument/2006/relationships/image" Target="../media/image118.png"/><Relationship Id="rId65" Type="http://schemas.openxmlformats.org/officeDocument/2006/relationships/image" Target="../media/image123.png"/><Relationship Id="rId73" Type="http://schemas.openxmlformats.org/officeDocument/2006/relationships/image" Target="../media/image131.png"/><Relationship Id="rId78" Type="http://schemas.openxmlformats.org/officeDocument/2006/relationships/image" Target="../media/image136.png"/><Relationship Id="rId81" Type="http://schemas.openxmlformats.org/officeDocument/2006/relationships/image" Target="../media/image139.png"/><Relationship Id="rId86" Type="http://schemas.openxmlformats.org/officeDocument/2006/relationships/image" Target="../media/image144.png"/><Relationship Id="rId94" Type="http://schemas.openxmlformats.org/officeDocument/2006/relationships/image" Target="../media/image152.png"/><Relationship Id="rId99" Type="http://schemas.openxmlformats.org/officeDocument/2006/relationships/image" Target="../media/image157.png"/><Relationship Id="rId101" Type="http://schemas.openxmlformats.org/officeDocument/2006/relationships/image" Target="../media/image159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9" Type="http://schemas.openxmlformats.org/officeDocument/2006/relationships/image" Target="../media/image97.png"/><Relationship Id="rId109" Type="http://schemas.openxmlformats.org/officeDocument/2006/relationships/hyperlink" Target="https://www.paraplegie.ch/activecommunication/de/brandbook/#digitalemedien" TargetMode="External"/><Relationship Id="rId34" Type="http://schemas.openxmlformats.org/officeDocument/2006/relationships/image" Target="../media/image92.png"/><Relationship Id="rId50" Type="http://schemas.openxmlformats.org/officeDocument/2006/relationships/image" Target="../media/image108.png"/><Relationship Id="rId55" Type="http://schemas.openxmlformats.org/officeDocument/2006/relationships/image" Target="../media/image113.png"/><Relationship Id="rId76" Type="http://schemas.openxmlformats.org/officeDocument/2006/relationships/image" Target="../media/image134.png"/><Relationship Id="rId97" Type="http://schemas.openxmlformats.org/officeDocument/2006/relationships/image" Target="../media/image155.png"/><Relationship Id="rId104" Type="http://schemas.openxmlformats.org/officeDocument/2006/relationships/image" Target="../media/image162.png"/><Relationship Id="rId7" Type="http://schemas.openxmlformats.org/officeDocument/2006/relationships/image" Target="../media/image65.png"/><Relationship Id="rId71" Type="http://schemas.openxmlformats.org/officeDocument/2006/relationships/image" Target="../media/image129.png"/><Relationship Id="rId92" Type="http://schemas.openxmlformats.org/officeDocument/2006/relationships/image" Target="../media/image150.png"/><Relationship Id="rId2" Type="http://schemas.openxmlformats.org/officeDocument/2006/relationships/image" Target="../media/image60.png"/><Relationship Id="rId29" Type="http://schemas.openxmlformats.org/officeDocument/2006/relationships/image" Target="../media/image87.png"/><Relationship Id="rId24" Type="http://schemas.openxmlformats.org/officeDocument/2006/relationships/image" Target="../media/image82.png"/><Relationship Id="rId40" Type="http://schemas.openxmlformats.org/officeDocument/2006/relationships/image" Target="../media/image98.png"/><Relationship Id="rId45" Type="http://schemas.openxmlformats.org/officeDocument/2006/relationships/image" Target="../media/image103.png"/><Relationship Id="rId66" Type="http://schemas.openxmlformats.org/officeDocument/2006/relationships/image" Target="../media/image124.png"/><Relationship Id="rId87" Type="http://schemas.openxmlformats.org/officeDocument/2006/relationships/image" Target="../media/image145.png"/><Relationship Id="rId61" Type="http://schemas.openxmlformats.org/officeDocument/2006/relationships/image" Target="../media/image119.png"/><Relationship Id="rId82" Type="http://schemas.openxmlformats.org/officeDocument/2006/relationships/image" Target="../media/image140.png"/><Relationship Id="rId19" Type="http://schemas.openxmlformats.org/officeDocument/2006/relationships/image" Target="../media/image77.png"/><Relationship Id="rId14" Type="http://schemas.openxmlformats.org/officeDocument/2006/relationships/image" Target="../media/image72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56" Type="http://schemas.openxmlformats.org/officeDocument/2006/relationships/image" Target="../media/image114.png"/><Relationship Id="rId77" Type="http://schemas.openxmlformats.org/officeDocument/2006/relationships/image" Target="../media/image135.png"/><Relationship Id="rId100" Type="http://schemas.openxmlformats.org/officeDocument/2006/relationships/image" Target="../media/image158.png"/><Relationship Id="rId105" Type="http://schemas.openxmlformats.org/officeDocument/2006/relationships/image" Target="../media/image163.png"/><Relationship Id="rId8" Type="http://schemas.openxmlformats.org/officeDocument/2006/relationships/image" Target="../media/image66.png"/><Relationship Id="rId51" Type="http://schemas.openxmlformats.org/officeDocument/2006/relationships/image" Target="../media/image109.png"/><Relationship Id="rId72" Type="http://schemas.openxmlformats.org/officeDocument/2006/relationships/image" Target="../media/image130.png"/><Relationship Id="rId93" Type="http://schemas.openxmlformats.org/officeDocument/2006/relationships/image" Target="../media/image151.png"/><Relationship Id="rId98" Type="http://schemas.openxmlformats.org/officeDocument/2006/relationships/image" Target="../media/image156.png"/><Relationship Id="rId3" Type="http://schemas.openxmlformats.org/officeDocument/2006/relationships/image" Target="../media/image61.png"/><Relationship Id="rId25" Type="http://schemas.openxmlformats.org/officeDocument/2006/relationships/image" Target="../media/image83.png"/><Relationship Id="rId46" Type="http://schemas.openxmlformats.org/officeDocument/2006/relationships/image" Target="../media/image104.png"/><Relationship Id="rId67" Type="http://schemas.openxmlformats.org/officeDocument/2006/relationships/image" Target="../media/image125.png"/><Relationship Id="rId20" Type="http://schemas.openxmlformats.org/officeDocument/2006/relationships/image" Target="../media/image78.png"/><Relationship Id="rId41" Type="http://schemas.openxmlformats.org/officeDocument/2006/relationships/image" Target="../media/image99.png"/><Relationship Id="rId62" Type="http://schemas.openxmlformats.org/officeDocument/2006/relationships/image" Target="../media/image120.png"/><Relationship Id="rId83" Type="http://schemas.openxmlformats.org/officeDocument/2006/relationships/image" Target="../media/image141.png"/><Relationship Id="rId88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F59D-B99A-4A48-8771-76C2867A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EC60-EAF7-476C-BBB1-32920ECDF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Mit </a:t>
            </a:r>
            <a:r>
              <a:rPr lang="de-DE"/>
              <a:t>viel Engagement unterwegs </a:t>
            </a:r>
            <a:r>
              <a:rPr lang="de-DE" dirty="0"/>
              <a:t>für </a:t>
            </a:r>
            <a:r>
              <a:rPr lang="de-DE"/>
              <a:t>unsere Kunden.</a:t>
            </a:r>
            <a:endParaRPr lang="de-DE" dirty="0"/>
          </a:p>
        </p:txBody>
      </p:sp>
      <p:pic>
        <p:nvPicPr>
          <p:cNvPr id="5" name="Grafik 4" descr="Ein Bild, das Person, Menschliches Gesicht, Kleidung, Im Haus enthält.&#10;&#10;Automatisch generierte Beschreibung">
            <a:extLst>
              <a:ext uri="{FF2B5EF4-FFF2-40B4-BE49-F238E27FC236}">
                <a16:creationId xmlns:a16="http://schemas.microsoft.com/office/drawing/2014/main" id="{EE1C6EAA-D61F-F28C-CD3F-7804F7DB9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 b="24363"/>
          <a:stretch/>
        </p:blipFill>
        <p:spPr>
          <a:xfrm>
            <a:off x="-1" y="0"/>
            <a:ext cx="12192001" cy="4563687"/>
          </a:xfrm>
          <a:prstGeom prst="rect">
            <a:avLst/>
          </a:prstGeom>
        </p:spPr>
      </p:pic>
      <p:pic>
        <p:nvPicPr>
          <p:cNvPr id="11" name="Grafik 10" descr="Ein Bild, das Person, Im Haus, Wand, Kleidung enthält.&#10;&#10;Automatisch generierte Beschreibung">
            <a:extLst>
              <a:ext uri="{FF2B5EF4-FFF2-40B4-BE49-F238E27FC236}">
                <a16:creationId xmlns:a16="http://schemas.microsoft.com/office/drawing/2014/main" id="{AAF8E16E-3BBD-8AB9-A813-DB8AABFB4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9" b="21929"/>
          <a:stretch/>
        </p:blipFill>
        <p:spPr>
          <a:xfrm>
            <a:off x="-1" y="0"/>
            <a:ext cx="12192001" cy="45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5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D626B-7E6C-4D31-ADAD-E0216566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Selber aussergewöhnlich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05A0B-FE91-4758-B8E8-77203833DD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CH" dirty="0"/>
              <a:t>Jüngste Tochter der SPS (seit 01.01.2018)</a:t>
            </a:r>
          </a:p>
          <a:p>
            <a:pPr>
              <a:lnSpc>
                <a:spcPct val="110000"/>
              </a:lnSpc>
            </a:pPr>
            <a:r>
              <a:rPr lang="de-CH" dirty="0"/>
              <a:t>Unsere Leistungen richten sich nicht nur den QS sondern vielen Beeinträchtigungsarten (z.B. CP, Autismus, neurologische Erkrankungen, etc.)</a:t>
            </a:r>
          </a:p>
          <a:p>
            <a:pPr>
              <a:lnSpc>
                <a:spcPct val="110000"/>
              </a:lnSpc>
            </a:pPr>
            <a:r>
              <a:rPr lang="de-CH" dirty="0"/>
              <a:t>Internationale Versorgung mit Versorgungspartner</a:t>
            </a:r>
          </a:p>
          <a:p>
            <a:pPr>
              <a:lnSpc>
                <a:spcPct val="100000"/>
              </a:lnSpc>
            </a:pPr>
            <a:r>
              <a:rPr lang="de-CH" dirty="0"/>
              <a:t>Dezentrale Organisation (d.h. Berater-Netzwerk für die ganze Schweiz)</a:t>
            </a:r>
          </a:p>
          <a:p>
            <a:pPr>
              <a:lnSpc>
                <a:spcPct val="110000"/>
              </a:lnSpc>
            </a:pPr>
            <a:r>
              <a:rPr lang="de-CH" dirty="0"/>
              <a:t>Firmensitz in Steinhausen (nicht auf dem Campus Nottwil)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ECCC35B-5EB0-E7EF-2DBA-1539983D4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/>
          <a:stretch/>
        </p:blipFill>
        <p:spPr bwMode="auto">
          <a:xfrm>
            <a:off x="-9524" y="1486764"/>
            <a:ext cx="5867399" cy="44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437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99DA49-C018-4041-BBB4-EE333E8A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04332-3347-4414-B9C8-769BC69079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CH" dirty="0"/>
              <a:t>Aussergewöhnlichen Menschen Gewöhnliches ermöglichen.</a:t>
            </a:r>
            <a:r>
              <a:rPr lang="de-DE" dirty="0"/>
              <a:t>“</a:t>
            </a:r>
            <a:endParaRPr lang="fr-CH" dirty="0"/>
          </a:p>
        </p:txBody>
      </p:sp>
      <p:pic>
        <p:nvPicPr>
          <p:cNvPr id="5" name="Grafik 4" descr="Ein Bild, das Person, Wand, Kleidung, Menschliches Gesicht enthält.&#10;&#10;Automatisch generierte Beschreibung">
            <a:extLst>
              <a:ext uri="{FF2B5EF4-FFF2-40B4-BE49-F238E27FC236}">
                <a16:creationId xmlns:a16="http://schemas.microsoft.com/office/drawing/2014/main" id="{2795BB25-A062-DEE6-67E8-1F9232D74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68" y="1515146"/>
            <a:ext cx="5942532" cy="39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9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99DA49-C018-4041-BBB4-EE333E8A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04332-3347-4414-B9C8-769BC69079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CH" dirty="0"/>
              <a:t>Aussergewöhnlichen Menschen Gewöhnliches ermöglichen.</a:t>
            </a:r>
            <a:r>
              <a:rPr lang="de-DE" dirty="0"/>
              <a:t>“</a:t>
            </a:r>
            <a:endParaRPr lang="fr-CH" dirty="0"/>
          </a:p>
        </p:txBody>
      </p:sp>
      <p:pic>
        <p:nvPicPr>
          <p:cNvPr id="2" name="Grafik 1" descr="Ein Bild, das Text, Mann, Person enthält.&#10;&#10;Automatisch generierte Beschreibung">
            <a:extLst>
              <a:ext uri="{FF2B5EF4-FFF2-40B4-BE49-F238E27FC236}">
                <a16:creationId xmlns:a16="http://schemas.microsoft.com/office/drawing/2014/main" id="{580E3382-77E1-CF89-48E6-0F8B41DAC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2" y="1496290"/>
            <a:ext cx="5867397" cy="39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27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99DA49-C018-4041-BBB4-EE333E8A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04332-3347-4414-B9C8-769BC69079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CH" dirty="0"/>
              <a:t>Aussergewöhnlichen Menschen Gewöhnliches ermöglichen.</a:t>
            </a:r>
            <a:r>
              <a:rPr lang="de-DE" dirty="0"/>
              <a:t>“</a:t>
            </a:r>
            <a:endParaRPr lang="fr-CH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F222317-9022-C4E9-52F8-316935E09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r="1256"/>
          <a:stretch/>
        </p:blipFill>
        <p:spPr bwMode="auto">
          <a:xfrm>
            <a:off x="6324603" y="1537881"/>
            <a:ext cx="5867397" cy="401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02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717E7F3-F43C-4F05-89CA-DE1F051AB5CB}"/>
              </a:ext>
            </a:extLst>
          </p:cNvPr>
          <p:cNvSpPr txBox="1">
            <a:spLocks/>
          </p:cNvSpPr>
          <p:nvPr/>
        </p:nvSpPr>
        <p:spPr>
          <a:xfrm>
            <a:off x="1778924" y="1496291"/>
            <a:ext cx="9574875" cy="447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nitext" panose="020C0504020203020204" pitchFamily="34" charset="0"/>
              <a:buChar char="›"/>
              <a:defRPr sz="18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6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4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2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2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de-CH" dirty="0"/>
              <a:t>Umfassende Beratungen und individuelle Hilfsmittelversorgungen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de-CH" dirty="0"/>
              <a:t>Beratung didaktische Hilfsmittel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de-CH" dirty="0"/>
              <a:t>Active Academy mit Weiterbildungsmöglichkeiten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de-CH" dirty="0"/>
              <a:t>Kundenorientierte und nachhaltige Service Leistungen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de-CH" dirty="0"/>
              <a:t>Internationale Versorgungen im europäischen Markt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de-CH" dirty="0"/>
              <a:t>Networking und Fachevents</a:t>
            </a:r>
            <a:br>
              <a:rPr lang="de-CH" dirty="0"/>
            </a:br>
            <a:r>
              <a:rPr lang="de-CH" dirty="0"/>
              <a:t>(regional, national und international)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de-CH" dirty="0"/>
              <a:t>Moderne Vertriebsstrukturen – Webshop</a:t>
            </a:r>
          </a:p>
        </p:txBody>
      </p:sp>
      <p:pic>
        <p:nvPicPr>
          <p:cNvPr id="14" name="Picture 2" descr="Persuasion Icons - Download Free Vector Icons | Noun Project">
            <a:extLst>
              <a:ext uri="{FF2B5EF4-FFF2-40B4-BE49-F238E27FC236}">
                <a16:creationId xmlns:a16="http://schemas.microsoft.com/office/drawing/2014/main" id="{7B422C3B-AF08-4BD6-8B85-8355AF742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674" y="1459531"/>
            <a:ext cx="408214" cy="40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escarga gratis Casquillo De Posgrado em 2020 | Templates para instagram,  Ideias para apresentações, Instagram">
            <a:extLst>
              <a:ext uri="{FF2B5EF4-FFF2-40B4-BE49-F238E27FC236}">
                <a16:creationId xmlns:a16="http://schemas.microsoft.com/office/drawing/2014/main" id="{F9992E95-90DF-4D92-985C-F74CD2A1A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239" y="2512853"/>
            <a:ext cx="479084" cy="4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Global Svg Png Icon Free Download (#81535) - OnlineWebFonts.COM">
            <a:extLst>
              <a:ext uri="{FF2B5EF4-FFF2-40B4-BE49-F238E27FC236}">
                <a16:creationId xmlns:a16="http://schemas.microsoft.com/office/drawing/2014/main" id="{8996964A-A224-4B67-976A-FA7F38570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2801" y="3735451"/>
            <a:ext cx="410522" cy="41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Webshop Svg Png Icon Free Download (#417854) - OnlineWebFonts.COM">
            <a:extLst>
              <a:ext uri="{FF2B5EF4-FFF2-40B4-BE49-F238E27FC236}">
                <a16:creationId xmlns:a16="http://schemas.microsoft.com/office/drawing/2014/main" id="{703DABFA-D47C-4036-9BD5-E0164D2C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047" y="5040859"/>
            <a:ext cx="587441" cy="3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netzwerk - Kostenlose sozial Icons">
            <a:extLst>
              <a:ext uri="{FF2B5EF4-FFF2-40B4-BE49-F238E27FC236}">
                <a16:creationId xmlns:a16="http://schemas.microsoft.com/office/drawing/2014/main" id="{40BC69C5-F0D2-4E5C-8145-FBB7DD2C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765" y="4348437"/>
            <a:ext cx="387317" cy="3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ervice - Gedo-Musik Instrumente &amp; Zubehör">
            <a:extLst>
              <a:ext uri="{FF2B5EF4-FFF2-40B4-BE49-F238E27FC236}">
                <a16:creationId xmlns:a16="http://schemas.microsoft.com/office/drawing/2014/main" id="{9F1EDE73-CABD-497A-9802-73D0C1E4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486" y="3051279"/>
            <a:ext cx="528404" cy="52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Instructor Icons - Download Free Vector Icons | Noun Project">
            <a:extLst>
              <a:ext uri="{FF2B5EF4-FFF2-40B4-BE49-F238E27FC236}">
                <a16:creationId xmlns:a16="http://schemas.microsoft.com/office/drawing/2014/main" id="{81B45106-1F79-48F3-B52B-D4865F7A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250" y="1959944"/>
            <a:ext cx="528404" cy="52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8BC8920-E04C-4484-A760-24EA528B6B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613"/>
            <a:ext cx="9585325" cy="606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200" b="1" kern="1200" dirty="0" err="1">
                <a:solidFill>
                  <a:schemeClr val="tx1"/>
                </a:solidFill>
                <a:latin typeface="Unitext" panose="020C0504020203020204" pitchFamily="34" charset="0"/>
                <a:ea typeface="+mj-ea"/>
                <a:cs typeface="Unitext Variable Semibold" panose="020C0504020203020204" pitchFamily="34" charset="0"/>
              </a:defRPr>
            </a:lvl1pPr>
          </a:lstStyle>
          <a:p>
            <a:r>
              <a:rPr lang="de-CH"/>
              <a:t>Unsere Kernkompetenzen</a:t>
            </a:r>
          </a:p>
        </p:txBody>
      </p:sp>
    </p:spTree>
    <p:extLst>
      <p:ext uri="{BB962C8B-B14F-4D97-AF65-F5344CB8AC3E}">
        <p14:creationId xmlns:p14="http://schemas.microsoft.com/office/powerpoint/2010/main" val="1843108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9A4D-B33B-4E9C-AADC-7CFA842F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Gliederung nach Versorgungsbereichen (Leistungsfelder)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FED67-44F2-49CA-ABB5-394FD3DCF7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5991" y="4336188"/>
            <a:ext cx="2480609" cy="7273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CH" dirty="0">
                <a:cs typeface="Arial" panose="020B0604020202020204" pitchFamily="34" charset="0"/>
              </a:rPr>
              <a:t>Individuelle Versorgung</a:t>
            </a:r>
            <a:endParaRPr lang="fr-CH" dirty="0"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26600-F7A2-4058-B975-62FA914B31E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68615-193A-4A4C-9E9F-494944D6AE8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84837" y="4336188"/>
            <a:ext cx="2468353" cy="7273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CH" sz="1600" dirty="0">
                <a:cs typeface="Arial" panose="020B0604020202020204" pitchFamily="34" charset="0"/>
              </a:rPr>
              <a:t>Academy</a:t>
            </a:r>
            <a:endParaRPr lang="fr-CH" sz="1600" dirty="0"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ECF462-A04B-4C74-A972-97AB130CBD3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533777" y="4336188"/>
            <a:ext cx="2468353" cy="7273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CH" dirty="0">
                <a:cs typeface="Arial" panose="020B0604020202020204" pitchFamily="34" charset="0"/>
              </a:rPr>
              <a:t>Institutionelle Versorgung</a:t>
            </a:r>
            <a:endParaRPr lang="fr-CH" dirty="0"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5964B7-0D63-4924-85BA-BBDE51F4E1C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59307" y="4336188"/>
            <a:ext cx="2468353" cy="7273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CH" sz="1600" dirty="0">
                <a:cs typeface="Arial" panose="020B0604020202020204" pitchFamily="34" charset="0"/>
              </a:rPr>
              <a:t>Online Business (Inland/Ausland)</a:t>
            </a:r>
            <a:endParaRPr lang="fr-CH" sz="1600" dirty="0"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7BB291-93D8-B43A-4126-54C9DCB03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91" y="2444686"/>
            <a:ext cx="2480609" cy="16537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B19F1DB-377C-05EA-BF1D-4ADD05A0E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521521" y="2444684"/>
            <a:ext cx="2480609" cy="16537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FF277962-142D-0A68-8F91-6FBB2449B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051" y="2444684"/>
            <a:ext cx="2480610" cy="16537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639AD0D-DD76-6B06-3431-6FBED732C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81" y="2444684"/>
            <a:ext cx="2480609" cy="16537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346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FBE2C-01B9-48E5-8419-F4FC6F818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923C0-AE9E-423C-8096-D55F0BD2BB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CH" sz="2200" dirty="0" err="1"/>
              <a:t>we</a:t>
            </a:r>
            <a:r>
              <a:rPr lang="de-CH" sz="2200" dirty="0"/>
              <a:t> </a:t>
            </a:r>
            <a:r>
              <a:rPr lang="de-CH" sz="2200" dirty="0" err="1"/>
              <a:t>integrate.active</a:t>
            </a:r>
            <a:r>
              <a:rPr lang="de-CH" sz="22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de-CH" sz="3200" dirty="0"/>
          </a:p>
          <a:p>
            <a:pPr marL="0" indent="0">
              <a:lnSpc>
                <a:spcPct val="100000"/>
              </a:lnSpc>
              <a:buNone/>
            </a:pPr>
            <a:r>
              <a:rPr lang="de-CH" dirty="0"/>
              <a:t>Wir haben uns dieses Ziel gesetzt, da…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dirty="0"/>
              <a:t>…wir an Inklusion glauben.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dirty="0"/>
              <a:t>…wir davon überzeugt sind, dass jeder das Recht hat Inklusion zu erfahren.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dirty="0"/>
              <a:t>…wir an die Fähigkeiten und Bedürfnisse von Menschen mit einer Beeinträchtigung glauben.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dirty="0"/>
              <a:t>…wir an die Möglichkeit glauben, Barrieren zu verringern und mehr Selbstbestimmung zu ermöglichen.</a:t>
            </a:r>
          </a:p>
        </p:txBody>
      </p:sp>
      <p:pic>
        <p:nvPicPr>
          <p:cNvPr id="10" name="Bildplatzhalter 5" descr="Ein Bild, das Person, Kleidung, Menschliches Gesicht, Mädchen enthält.&#10;&#10;Automatisch generierte Beschreibung">
            <a:extLst>
              <a:ext uri="{FF2B5EF4-FFF2-40B4-BE49-F238E27FC236}">
                <a16:creationId xmlns:a16="http://schemas.microsoft.com/office/drawing/2014/main" id="{8DF079F8-CF2D-3878-DEB6-5CB3CB3CBCD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6107" r="27961" b="4447"/>
          <a:stretch/>
        </p:blipFill>
        <p:spPr>
          <a:xfrm>
            <a:off x="6324602" y="1268961"/>
            <a:ext cx="5867398" cy="4982547"/>
          </a:xfrm>
        </p:spPr>
      </p:pic>
    </p:spTree>
    <p:extLst>
      <p:ext uri="{BB962C8B-B14F-4D97-AF65-F5344CB8AC3E}">
        <p14:creationId xmlns:p14="http://schemas.microsoft.com/office/powerpoint/2010/main" val="2458464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37524-AB96-2847-F961-FB80492F8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Mission</a:t>
            </a:r>
          </a:p>
        </p:txBody>
      </p:sp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F0546FF0-6E31-2ACF-3297-B67A38F70F3D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C5906C-D093-4676-8480-50D907536CC6}"/>
              </a:ext>
            </a:extLst>
          </p:cNvPr>
          <p:cNvSpPr txBox="1"/>
          <p:nvPr/>
        </p:nvSpPr>
        <p:spPr>
          <a:xfrm>
            <a:off x="1907165" y="5721449"/>
            <a:ext cx="7448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/>
              <a:t>Video «</a:t>
            </a:r>
            <a:r>
              <a:rPr lang="de-CH" sz="1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Aussergewöhnlichen Menschen Gewöhnliches ermöglichen»</a:t>
            </a:r>
            <a:r>
              <a:rPr lang="de-CH" sz="1400" dirty="0"/>
              <a:t> ab YouTube abrufbar: https://youtu.be/02rXcMNd164?si=aGnhqdId94XydPyk</a:t>
            </a:r>
          </a:p>
        </p:txBody>
      </p:sp>
    </p:spTree>
    <p:extLst>
      <p:ext uri="{BB962C8B-B14F-4D97-AF65-F5344CB8AC3E}">
        <p14:creationId xmlns:p14="http://schemas.microsoft.com/office/powerpoint/2010/main" val="2962819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61F9-135D-4DA7-919E-9542C672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 Leitbild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D73BB-8D91-474D-A6C3-5CD932F8E3C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CH" sz="1800" dirty="0">
                <a:cs typeface="Arial" panose="020B0604020202020204" pitchFamily="34" charset="0"/>
              </a:rPr>
              <a:t>Engagement</a:t>
            </a:r>
            <a:endParaRPr lang="fr-CH" dirty="0"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6E30D-236D-49C6-9189-E08FAC80BF9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F5B8DF-73A1-449A-9386-1572A6C9EE4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CH" sz="1800" dirty="0">
                <a:cs typeface="Arial" panose="020B0604020202020204" pitchFamily="34" charset="0"/>
              </a:rPr>
              <a:t>Kompetenz</a:t>
            </a:r>
            <a:endParaRPr lang="fr-CH" dirty="0"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99F44D-C700-4B48-8334-5AD2C2F7E50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CH" sz="1800" dirty="0">
                <a:cs typeface="Arial" panose="020B0604020202020204" pitchFamily="34" charset="0"/>
              </a:rPr>
              <a:t>Verantwortung</a:t>
            </a:r>
            <a:endParaRPr lang="fr-CH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98E9EF-4A6B-4CBC-AA42-3CEBED52147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CH" sz="1800" dirty="0">
                <a:cs typeface="Arial" panose="020B0604020202020204" pitchFamily="34" charset="0"/>
              </a:rPr>
              <a:t>Integrität</a:t>
            </a:r>
            <a:endParaRPr lang="de-CH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970752-AFAC-4BAF-9E6B-85D9343E51A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CH" sz="1800" dirty="0">
                <a:cs typeface="Arial" panose="020B0604020202020204" pitchFamily="34" charset="0"/>
              </a:rPr>
              <a:t>Nachhaltigkeit</a:t>
            </a:r>
            <a:endParaRPr lang="fr-CH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de-CH" dirty="0"/>
          </a:p>
        </p:txBody>
      </p:sp>
      <p:pic>
        <p:nvPicPr>
          <p:cNvPr id="14" name="Bildplatzhalter 9">
            <a:extLst>
              <a:ext uri="{FF2B5EF4-FFF2-40B4-BE49-F238E27FC236}">
                <a16:creationId xmlns:a16="http://schemas.microsoft.com/office/drawing/2014/main" id="{B60B22AC-ED38-4CDA-BBA0-A8ECF009ABF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2657475"/>
            <a:ext cx="1987550" cy="1444625"/>
          </a:xfr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Bildplatzhalter 11">
            <a:extLst>
              <a:ext uri="{FF2B5EF4-FFF2-40B4-BE49-F238E27FC236}">
                <a16:creationId xmlns:a16="http://schemas.microsoft.com/office/drawing/2014/main" id="{5D18A7A9-474D-4BBA-9ACE-ABBFF6DB418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0213" y="2657475"/>
            <a:ext cx="1987550" cy="1444625"/>
          </a:xfrm>
        </p:spPr>
      </p:pic>
      <p:pic>
        <p:nvPicPr>
          <p:cNvPr id="16" name="Bildplatzhalter 13">
            <a:extLst>
              <a:ext uri="{FF2B5EF4-FFF2-40B4-BE49-F238E27FC236}">
                <a16:creationId xmlns:a16="http://schemas.microsoft.com/office/drawing/2014/main" id="{05C011FB-9C5D-4313-9680-5D568265D438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2225" y="2657475"/>
            <a:ext cx="1987550" cy="1444625"/>
          </a:xfrm>
        </p:spPr>
      </p:pic>
      <p:pic>
        <p:nvPicPr>
          <p:cNvPr id="17" name="Bildplatzhalter 9">
            <a:extLst>
              <a:ext uri="{FF2B5EF4-FFF2-40B4-BE49-F238E27FC236}">
                <a16:creationId xmlns:a16="http://schemas.microsoft.com/office/drawing/2014/main" id="{03A90A4C-4FA5-48E8-9BF8-D11E482799C9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4238" y="2657475"/>
            <a:ext cx="1987550" cy="1444625"/>
          </a:xfrm>
          <a:prstGeom prst="rect">
            <a:avLst/>
          </a:prstGeom>
        </p:spPr>
      </p:pic>
      <p:pic>
        <p:nvPicPr>
          <p:cNvPr id="18" name="Bildplatzhalter 11">
            <a:extLst>
              <a:ext uri="{FF2B5EF4-FFF2-40B4-BE49-F238E27FC236}">
                <a16:creationId xmlns:a16="http://schemas.microsoft.com/office/drawing/2014/main" id="{AC24A5DE-7095-413C-8115-6CD8F8F2CFB6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6250" y="2657475"/>
            <a:ext cx="1987550" cy="144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1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DEE4-1732-4C72-B037-5F79B9F2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Rolle und Position im Markt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AC52C-F277-4A82-B881-4974865971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CH" dirty="0">
                <a:solidFill>
                  <a:schemeClr val="tx1"/>
                </a:solidFill>
              </a:rPr>
              <a:t>Schnittstellen-Experten zwischen der </a:t>
            </a:r>
            <a:r>
              <a:rPr lang="de-CH" b="1" dirty="0">
                <a:solidFill>
                  <a:schemeClr val="tx1"/>
                </a:solidFill>
              </a:rPr>
              <a:t>Technologie</a:t>
            </a:r>
            <a:r>
              <a:rPr lang="de-CH" dirty="0">
                <a:solidFill>
                  <a:schemeClr val="tx1"/>
                </a:solidFill>
              </a:rPr>
              <a:t> und </a:t>
            </a:r>
          </a:p>
          <a:p>
            <a:endParaRPr lang="de-CH" dirty="0">
              <a:solidFill>
                <a:schemeClr val="tx1"/>
              </a:solidFill>
            </a:endParaRPr>
          </a:p>
          <a:p>
            <a:r>
              <a:rPr lang="de-CH" dirty="0">
                <a:solidFill>
                  <a:schemeClr val="tx1"/>
                </a:solidFill>
              </a:rPr>
              <a:t>den </a:t>
            </a:r>
            <a:r>
              <a:rPr lang="de-CH" b="1" dirty="0">
                <a:solidFill>
                  <a:schemeClr val="tx1"/>
                </a:solidFill>
              </a:rPr>
              <a:t>Menschen</a:t>
            </a:r>
            <a:r>
              <a:rPr lang="de-CH" dirty="0">
                <a:solidFill>
                  <a:schemeClr val="tx1"/>
                </a:solidFill>
              </a:rPr>
              <a:t> mit Beeinträchtigungen (Bedürfnisträger)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163D0A-6C90-B8A4-00B0-DC86C2FF7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11525"/>
          <a:stretch/>
        </p:blipFill>
        <p:spPr bwMode="auto">
          <a:xfrm>
            <a:off x="-1" y="1496290"/>
            <a:ext cx="5857875" cy="44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783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5AA1-279F-4F93-A074-83249389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7B7AB-9C9B-432E-802E-22127D24E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Wir ermöglichen </a:t>
            </a:r>
            <a:r>
              <a:rPr lang="de-DE" dirty="0" err="1"/>
              <a:t>aussergewöhnlichen</a:t>
            </a:r>
            <a:r>
              <a:rPr lang="de-DE" dirty="0"/>
              <a:t> Menschen Gewöhnliches. </a:t>
            </a:r>
          </a:p>
          <a:p>
            <a:endParaRPr lang="en-US" dirty="0"/>
          </a:p>
        </p:txBody>
      </p:sp>
      <p:pic>
        <p:nvPicPr>
          <p:cNvPr id="8" name="Bildplatzhalter 7" descr="Ein Bild, das Mann, drinnen, Person enthält.&#10;&#10;Automatisch generierte Beschreibung">
            <a:extLst>
              <a:ext uri="{FF2B5EF4-FFF2-40B4-BE49-F238E27FC236}">
                <a16:creationId xmlns:a16="http://schemas.microsoft.com/office/drawing/2014/main" id="{FD6E958B-CE93-4881-92B7-0A62E68E3A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3" r="2657" b="25572"/>
          <a:stretch/>
        </p:blipFill>
        <p:spPr>
          <a:xfrm>
            <a:off x="-1" y="-1"/>
            <a:ext cx="12192001" cy="4563687"/>
          </a:xfrm>
        </p:spPr>
      </p:pic>
      <p:pic>
        <p:nvPicPr>
          <p:cNvPr id="5" name="Grafik 4" descr="Ein Bild, das Person, Menschliches Gesicht, Kleidung, Kleinkind enthält.&#10;&#10;Automatisch generierte Beschreibung">
            <a:extLst>
              <a:ext uri="{FF2B5EF4-FFF2-40B4-BE49-F238E27FC236}">
                <a16:creationId xmlns:a16="http://schemas.microsoft.com/office/drawing/2014/main" id="{1FAF56B1-8D92-E1F0-A441-5B65B37AE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5" b="18018"/>
          <a:stretch/>
        </p:blipFill>
        <p:spPr>
          <a:xfrm>
            <a:off x="-1" y="0"/>
            <a:ext cx="12192001" cy="4563686"/>
          </a:xfrm>
          <a:prstGeom prst="rect">
            <a:avLst/>
          </a:prstGeom>
        </p:spPr>
      </p:pic>
      <p:pic>
        <p:nvPicPr>
          <p:cNvPr id="10" name="Grafik 9" descr="Ein Bild, das Person, Kleidung, Menschliches Gesicht, Kleinkind enthält.&#10;&#10;Automatisch generierte Beschreibung">
            <a:extLst>
              <a:ext uri="{FF2B5EF4-FFF2-40B4-BE49-F238E27FC236}">
                <a16:creationId xmlns:a16="http://schemas.microsoft.com/office/drawing/2014/main" id="{0AC306E1-A1DB-FBAC-E093-C3A8B3DCA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29474" b="11188"/>
          <a:stretch/>
        </p:blipFill>
        <p:spPr>
          <a:xfrm>
            <a:off x="0" y="-2"/>
            <a:ext cx="12192000" cy="456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48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A10E-CBEE-4A5D-BBEB-CF3DED2A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Kommunikationskanäle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FB409-3F4A-48EF-8DD7-49DFE74460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de-CH" dirty="0"/>
              <a:t>Regelmässige Gespräche mit dem Vorgesetzten sowie im fachlichen Rahmen</a:t>
            </a:r>
          </a:p>
          <a:p>
            <a:pPr>
              <a:lnSpc>
                <a:spcPct val="100000"/>
              </a:lnSpc>
            </a:pPr>
            <a:r>
              <a:rPr lang="de-CH" dirty="0"/>
              <a:t>Monatliche schriftliche Personalinformation aus der GL</a:t>
            </a:r>
          </a:p>
          <a:p>
            <a:pPr>
              <a:lnSpc>
                <a:spcPct val="100000"/>
              </a:lnSpc>
            </a:pPr>
            <a:r>
              <a:rPr lang="de-CH" dirty="0"/>
              <a:t>3-5 Update pro Jahr von der GL (teilweise mit VR) mit Informationen zum Geschäftsgang</a:t>
            </a:r>
          </a:p>
          <a:p>
            <a:pPr>
              <a:lnSpc>
                <a:spcPct val="100000"/>
              </a:lnSpc>
            </a:pPr>
            <a:r>
              <a:rPr lang="de-CH" dirty="0"/>
              <a:t>Monatlicher Newsletter für Kunden und Partner</a:t>
            </a:r>
          </a:p>
          <a:p>
            <a:pPr>
              <a:lnSpc>
                <a:spcPct val="100000"/>
              </a:lnSpc>
            </a:pPr>
            <a:r>
              <a:rPr lang="de-CH" dirty="0"/>
              <a:t>AC-Intranet mit wichtigen Infos, Weisungen, Dokumenten und Vorlagen</a:t>
            </a:r>
            <a:endParaRPr lang="de-CH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de-CH" dirty="0">
                <a:sym typeface="Wingdings" panose="05000000000000000000" pitchFamily="2" charset="2"/>
              </a:rPr>
              <a:t>Online-Portal auf Gruppenebene</a:t>
            </a:r>
          </a:p>
          <a:p>
            <a:pPr>
              <a:lnSpc>
                <a:spcPct val="100000"/>
              </a:lnSpc>
            </a:pPr>
            <a:r>
              <a:rPr lang="de-CH" dirty="0">
                <a:sym typeface="Wingdings" panose="05000000000000000000" pitchFamily="2" charset="2"/>
              </a:rPr>
              <a:t>Vertraulicher Jahresbericht der AC</a:t>
            </a:r>
          </a:p>
          <a:p>
            <a:pPr>
              <a:lnSpc>
                <a:spcPct val="100000"/>
              </a:lnSpc>
            </a:pPr>
            <a:r>
              <a:rPr lang="de-CH" dirty="0">
                <a:sym typeface="Wingdings" panose="05000000000000000000" pitchFamily="2" charset="2"/>
              </a:rPr>
              <a:t>Jahresbericht der SPG (in digitaler Form)</a:t>
            </a:r>
            <a:endParaRPr lang="de-CH" dirty="0"/>
          </a:p>
          <a:p>
            <a:pPr>
              <a:lnSpc>
                <a:spcPct val="100000"/>
              </a:lnSpc>
            </a:pPr>
            <a:endParaRPr lang="de-CH" dirty="0"/>
          </a:p>
          <a:p>
            <a:pPr>
              <a:lnSpc>
                <a:spcPct val="100000"/>
              </a:lnSpc>
            </a:pPr>
            <a:endParaRPr lang="de-CH" dirty="0"/>
          </a:p>
          <a:p>
            <a:pPr>
              <a:lnSpc>
                <a:spcPct val="100000"/>
              </a:lnSpc>
            </a:pPr>
            <a:endParaRPr lang="de-CH" dirty="0"/>
          </a:p>
          <a:p>
            <a:pPr>
              <a:lnSpc>
                <a:spcPct val="100000"/>
              </a:lnSpc>
            </a:pPr>
            <a:endParaRPr lang="de-CH" dirty="0"/>
          </a:p>
          <a:p>
            <a:pPr>
              <a:lnSpc>
                <a:spcPct val="100000"/>
              </a:lnSpc>
            </a:pPr>
            <a:endParaRPr lang="de-CH" dirty="0"/>
          </a:p>
          <a:p>
            <a:endParaRPr lang="de-CH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BCF730-9B99-CB9B-092D-7CEEF465A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/>
          <a:stretch/>
        </p:blipFill>
        <p:spPr bwMode="auto">
          <a:xfrm>
            <a:off x="0" y="1496290"/>
            <a:ext cx="5514975" cy="439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966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D01ECF-90B6-EA12-BBFF-B7F14D340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/>
              <a:t>Hilfsmittelversorgungen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2227E6-9D46-49D0-2768-80C7555CD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Individuelle Versorgungen</a:t>
            </a:r>
          </a:p>
          <a:p>
            <a:r>
              <a:rPr lang="de-CH" dirty="0"/>
              <a:t>Institutionelle Versorgungen</a:t>
            </a:r>
          </a:p>
          <a:p>
            <a:r>
              <a:rPr lang="de-CH" dirty="0"/>
              <a:t>Online Business</a:t>
            </a:r>
          </a:p>
        </p:txBody>
      </p:sp>
    </p:spTree>
    <p:extLst>
      <p:ext uri="{BB962C8B-B14F-4D97-AF65-F5344CB8AC3E}">
        <p14:creationId xmlns:p14="http://schemas.microsoft.com/office/powerpoint/2010/main" val="3027667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39E65-E3EA-4526-6CB3-A6E0BE37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Ablauf einer Hilfsmittelversorgung*</a:t>
            </a:r>
          </a:p>
        </p:txBody>
      </p:sp>
      <p:pic>
        <p:nvPicPr>
          <p:cNvPr id="7" name="Grafik 6" descr="Ein Bild, das Text, Schrift, Zahl, Design enthält.">
            <a:extLst>
              <a:ext uri="{FF2B5EF4-FFF2-40B4-BE49-F238E27FC236}">
                <a16:creationId xmlns:a16="http://schemas.microsoft.com/office/drawing/2014/main" id="{CD76B5EB-A92B-C878-A1BA-E2BD7F08A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5" y="1140902"/>
            <a:ext cx="11690670" cy="419788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FE6F503-FC01-E8CB-36B4-E6CE4DE91069}"/>
              </a:ext>
            </a:extLst>
          </p:cNvPr>
          <p:cNvSpPr txBox="1"/>
          <p:nvPr/>
        </p:nvSpPr>
        <p:spPr>
          <a:xfrm>
            <a:off x="4646720" y="6327278"/>
            <a:ext cx="84959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*Ablauf einer Hilfsmittelversorgung bei individuellen </a:t>
            </a:r>
            <a:r>
              <a:rPr lang="de-CH" sz="800" dirty="0" err="1"/>
              <a:t>Versorgunen</a:t>
            </a:r>
            <a:r>
              <a:rPr lang="de-CH" sz="800" dirty="0"/>
              <a:t> nach tariflichen Bestimmungen des Bundesamt für Sozialversicherung (BSV)</a:t>
            </a:r>
          </a:p>
        </p:txBody>
      </p:sp>
    </p:spTree>
    <p:extLst>
      <p:ext uri="{BB962C8B-B14F-4D97-AF65-F5344CB8AC3E}">
        <p14:creationId xmlns:p14="http://schemas.microsoft.com/office/powerpoint/2010/main" val="3566852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89F378-F2B7-F3A5-4783-DDFB7D2B1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vier Lebensbereiche</a:t>
            </a:r>
          </a:p>
        </p:txBody>
      </p:sp>
      <p:pic>
        <p:nvPicPr>
          <p:cNvPr id="8" name="Bildplatzhalter 7" descr="Ein Bild, das Kleidung, Menschliches Gesicht, Person, Brille enthält.&#10;&#10;Automatisch generierte Beschreibung">
            <a:extLst>
              <a:ext uri="{FF2B5EF4-FFF2-40B4-BE49-F238E27FC236}">
                <a16:creationId xmlns:a16="http://schemas.microsoft.com/office/drawing/2014/main" id="{ED7235DF-7F36-AF77-7925-DDE78E975A0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8284"/>
          <a:stretch>
            <a:fillRect/>
          </a:stretch>
        </p:blipFill>
        <p:spPr>
          <a:xfrm>
            <a:off x="2771" y="1025174"/>
            <a:ext cx="12189229" cy="5284329"/>
          </a:xfrm>
        </p:spPr>
      </p:pic>
    </p:spTree>
    <p:extLst>
      <p:ext uri="{BB962C8B-B14F-4D97-AF65-F5344CB8AC3E}">
        <p14:creationId xmlns:p14="http://schemas.microsoft.com/office/powerpoint/2010/main" val="465406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553D-8A47-4CA8-BFE6-7680AE20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Fragen?</a:t>
            </a:r>
          </a:p>
        </p:txBody>
      </p:sp>
      <p:pic>
        <p:nvPicPr>
          <p:cNvPr id="6" name="Picture 5" descr="A picture containing dark, sitting, fireworks, large&#10;&#10;Description automatically generated">
            <a:extLst>
              <a:ext uri="{FF2B5EF4-FFF2-40B4-BE49-F238E27FC236}">
                <a16:creationId xmlns:a16="http://schemas.microsoft.com/office/drawing/2014/main" id="{543FF292-0807-492F-AFF3-FC45C5814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238" y="2677885"/>
            <a:ext cx="2693022" cy="361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3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5A37-80D5-4E68-A2EB-D9EB71FA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Symbolsammlung </a:t>
            </a:r>
            <a:r>
              <a:rPr lang="de-CH" b="0" dirty="0"/>
              <a:t>[kopieren &amp; einfügen]</a:t>
            </a:r>
          </a:p>
        </p:txBody>
      </p:sp>
      <p:pic>
        <p:nvPicPr>
          <p:cNvPr id="19" name="Picture Placeholder 18" descr="Icon&#10;&#10;Description automatically generated">
            <a:extLst>
              <a:ext uri="{FF2B5EF4-FFF2-40B4-BE49-F238E27FC236}">
                <a16:creationId xmlns:a16="http://schemas.microsoft.com/office/drawing/2014/main" id="{3D6612F1-5EF2-40F2-A0D0-4D46650E834D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79921" y="4438935"/>
            <a:ext cx="462869" cy="442478"/>
          </a:xfrm>
        </p:spPr>
      </p:pic>
      <p:pic>
        <p:nvPicPr>
          <p:cNvPr id="21" name="Picture Placeholder 20" descr="A picture containing text, sign, pointing, close&#10;&#10;Description automatically generated">
            <a:extLst>
              <a:ext uri="{FF2B5EF4-FFF2-40B4-BE49-F238E27FC236}">
                <a16:creationId xmlns:a16="http://schemas.microsoft.com/office/drawing/2014/main" id="{08FC0EF5-DE67-4734-A5C7-58B1257D7ABF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4" t="-7080" b="-1300"/>
          <a:stretch/>
        </p:blipFill>
        <p:spPr>
          <a:xfrm>
            <a:off x="3173030" y="5151399"/>
            <a:ext cx="519027" cy="568425"/>
          </a:xfrm>
        </p:spPr>
      </p:pic>
      <p:pic>
        <p:nvPicPr>
          <p:cNvPr id="23" name="Picture Placeholder 22" descr="Icon&#10;&#10;Description automatically generated">
            <a:extLst>
              <a:ext uri="{FF2B5EF4-FFF2-40B4-BE49-F238E27FC236}">
                <a16:creationId xmlns:a16="http://schemas.microsoft.com/office/drawing/2014/main" id="{409EFDD4-40E8-4774-BAF5-4A5945D8CF35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41" b="-3064"/>
          <a:stretch/>
        </p:blipFill>
        <p:spPr>
          <a:xfrm>
            <a:off x="6037565" y="1063471"/>
            <a:ext cx="533428" cy="831733"/>
          </a:xfrm>
        </p:spPr>
      </p:pic>
      <p:pic>
        <p:nvPicPr>
          <p:cNvPr id="25" name="Picture Placeholder 24" descr="Icon&#10;&#10;Description automatically generated">
            <a:extLst>
              <a:ext uri="{FF2B5EF4-FFF2-40B4-BE49-F238E27FC236}">
                <a16:creationId xmlns:a16="http://schemas.microsoft.com/office/drawing/2014/main" id="{CF5BE594-9601-4D64-B527-FD00FA3819F3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5" t="-13345" r="-2999"/>
          <a:stretch/>
        </p:blipFill>
        <p:spPr>
          <a:xfrm>
            <a:off x="5194236" y="1057406"/>
            <a:ext cx="792421" cy="780921"/>
          </a:xfr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A3E6FC0-D5C7-4C60-978A-B703DAB20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721" y="1013209"/>
            <a:ext cx="326081" cy="7683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38582C-663B-45BA-BBA1-3921CA75D4D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778" y="1039254"/>
            <a:ext cx="411877" cy="770949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9D1D8E73-DD63-4BFF-A461-0DB53AD7DE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203" y="1004357"/>
            <a:ext cx="326081" cy="768390"/>
          </a:xfrm>
          <a:prstGeom prst="rect">
            <a:avLst/>
          </a:prstGeom>
        </p:spPr>
      </p:pic>
      <p:pic>
        <p:nvPicPr>
          <p:cNvPr id="33" name="Picture 32" descr="Text, icon&#10;&#10;Description automatically generated">
            <a:extLst>
              <a:ext uri="{FF2B5EF4-FFF2-40B4-BE49-F238E27FC236}">
                <a16:creationId xmlns:a16="http://schemas.microsoft.com/office/drawing/2014/main" id="{BC177402-7721-4A17-9E2B-8E6BE589A4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30" y="1017322"/>
            <a:ext cx="326081" cy="768390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88AE49F5-F869-49B5-A529-F7860E5429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901" y="1263549"/>
            <a:ext cx="744546" cy="561309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88B2212D-1FE9-4B54-97F9-574A340D9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101" y="1010113"/>
            <a:ext cx="413252" cy="76839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68E5D3C8-8727-4D61-BA71-39598F4D172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76" y="2004265"/>
            <a:ext cx="558750" cy="589366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2EE12470-112F-432F-8830-6ECF4EF364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581" y="1338599"/>
            <a:ext cx="637541" cy="48626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0241B1A1-6755-4960-A2A2-CFDAD14D503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0" y="2918039"/>
            <a:ext cx="655458" cy="549278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BBF72F19-4DD2-4EC1-8F1B-5206CD2C05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49" y="2188843"/>
            <a:ext cx="569601" cy="370241"/>
          </a:xfrm>
          <a:prstGeom prst="rect">
            <a:avLst/>
          </a:prstGeom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D97DAAE2-A631-4BE6-8EF0-B257346704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010" y="964267"/>
            <a:ext cx="400754" cy="768389"/>
          </a:xfrm>
          <a:prstGeom prst="rect">
            <a:avLst/>
          </a:prstGeom>
        </p:spPr>
      </p:pic>
      <p:pic>
        <p:nvPicPr>
          <p:cNvPr id="49" name="Picture 4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9810D9-BF79-4146-90E7-5A0B3FCE636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895" y="3905360"/>
            <a:ext cx="704901" cy="354864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35B2222F-14B8-40F7-B471-B5B80AD672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343" y="1087190"/>
            <a:ext cx="600803" cy="645934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68D550B-21C9-492D-8986-DEB3D9C9822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391" y="1087190"/>
            <a:ext cx="554690" cy="642273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4005CD17-3BC1-488B-874D-D6689EC6503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20" y="1212360"/>
            <a:ext cx="647716" cy="520296"/>
          </a:xfrm>
          <a:prstGeom prst="rect">
            <a:avLst/>
          </a:prstGeom>
        </p:spPr>
      </p:pic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8CFACC3D-7875-4357-BCDB-9CFB6522BDA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578" y="1478796"/>
            <a:ext cx="610346" cy="374956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9CC7B700-C020-49CE-AEF1-4919412373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40" y="1067371"/>
            <a:ext cx="482703" cy="653874"/>
          </a:xfrm>
          <a:prstGeom prst="rect">
            <a:avLst/>
          </a:prstGeom>
        </p:spPr>
      </p:pic>
      <p:pic>
        <p:nvPicPr>
          <p:cNvPr id="61" name="Picture 6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5C6499C-4CA0-4398-B1E9-039BF682A15B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660" y="1058376"/>
            <a:ext cx="756651" cy="767160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385D0213-AE30-4E00-A2E5-1D9AE14229C9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871" y="1196935"/>
            <a:ext cx="543789" cy="641392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4C1162EE-752F-46F5-ADAD-159BC8A14F9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450" y="1212369"/>
            <a:ext cx="1022403" cy="641383"/>
          </a:xfrm>
          <a:prstGeom prst="rect">
            <a:avLst/>
          </a:prstGeom>
        </p:spPr>
      </p:pic>
      <p:pic>
        <p:nvPicPr>
          <p:cNvPr id="69" name="Picture 6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61E74FA-37EE-4033-99ED-2F03074392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823" y="4462238"/>
            <a:ext cx="369591" cy="517426"/>
          </a:xfrm>
          <a:prstGeom prst="rect">
            <a:avLst/>
          </a:prstGeom>
        </p:spPr>
      </p:pic>
      <p:pic>
        <p:nvPicPr>
          <p:cNvPr id="71" name="Picture 7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CA67AA6-9272-4A1E-BDB4-71A345CEF63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132" y="2160788"/>
            <a:ext cx="458634" cy="549711"/>
          </a:xfrm>
          <a:prstGeom prst="rect">
            <a:avLst/>
          </a:prstGeom>
        </p:spPr>
      </p:pic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867C9D0B-3796-4D0D-A68F-D4540469A23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108" y="2043615"/>
            <a:ext cx="424516" cy="699202"/>
          </a:xfrm>
          <a:prstGeom prst="rect">
            <a:avLst/>
          </a:prstGeom>
        </p:spPr>
      </p:pic>
      <p:pic>
        <p:nvPicPr>
          <p:cNvPr id="75" name="Picture 7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DE20BC4-9DF1-41B7-B379-62F7A10F119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443" y="5170642"/>
            <a:ext cx="464553" cy="523397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98F3DF89-10EA-4AB3-86AE-BC24D786CB1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40" y="5128990"/>
            <a:ext cx="427928" cy="587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57EED9C-2F1E-4291-95D1-7DC8318A7B1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332" y="2198530"/>
            <a:ext cx="361969" cy="533427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5EA81E52-02C5-4B2F-A191-1553DE0EF09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798" y="4645701"/>
            <a:ext cx="515980" cy="347057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42D23736-586E-486B-8F1F-236AEA448FF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118" y="2045982"/>
            <a:ext cx="407753" cy="706210"/>
          </a:xfrm>
          <a:prstGeom prst="rect">
            <a:avLst/>
          </a:prstGeom>
        </p:spPr>
      </p:pic>
      <p:pic>
        <p:nvPicPr>
          <p:cNvPr id="85" name="Picture 84" descr="Icon&#10;&#10;Description automatically generated">
            <a:extLst>
              <a:ext uri="{FF2B5EF4-FFF2-40B4-BE49-F238E27FC236}">
                <a16:creationId xmlns:a16="http://schemas.microsoft.com/office/drawing/2014/main" id="{FDA54169-2695-46FE-BF6B-B91094CE4B3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18" y="4472327"/>
            <a:ext cx="459864" cy="518115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9EDE0F03-9712-479C-8D3F-7468B8A3C4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720" y="3787018"/>
            <a:ext cx="539726" cy="456691"/>
          </a:xfrm>
          <a:prstGeom prst="rect">
            <a:avLst/>
          </a:prstGeom>
        </p:spPr>
      </p:pic>
      <p:pic>
        <p:nvPicPr>
          <p:cNvPr id="89" name="Picture 88" descr="Icon&#10;&#10;Description automatically generated">
            <a:extLst>
              <a:ext uri="{FF2B5EF4-FFF2-40B4-BE49-F238E27FC236}">
                <a16:creationId xmlns:a16="http://schemas.microsoft.com/office/drawing/2014/main" id="{6F443184-935B-48A7-9324-676A96B3AE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232" y="2814128"/>
            <a:ext cx="536249" cy="629999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11160B6E-22FB-4365-BEA7-CE044DAA329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001" y="2898584"/>
            <a:ext cx="599102" cy="559876"/>
          </a:xfrm>
          <a:prstGeom prst="rect">
            <a:avLst/>
          </a:prstGeom>
        </p:spPr>
      </p:pic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5D24349B-7F86-4554-80A3-2FF06F1E72C4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429" y="3811418"/>
            <a:ext cx="301095" cy="442479"/>
          </a:xfrm>
          <a:prstGeom prst="rect">
            <a:avLst/>
          </a:prstGeom>
        </p:spPr>
      </p:pic>
      <p:pic>
        <p:nvPicPr>
          <p:cNvPr id="95" name="Picture 94" descr="Icon&#10;&#10;Description automatically generated">
            <a:extLst>
              <a:ext uri="{FF2B5EF4-FFF2-40B4-BE49-F238E27FC236}">
                <a16:creationId xmlns:a16="http://schemas.microsoft.com/office/drawing/2014/main" id="{0A1095DE-69AC-4C16-9532-842DDC9C7D6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703" y="2891286"/>
            <a:ext cx="553307" cy="533663"/>
          </a:xfrm>
          <a:prstGeom prst="rect">
            <a:avLst/>
          </a:prstGeom>
        </p:spPr>
      </p:pic>
      <p:pic>
        <p:nvPicPr>
          <p:cNvPr id="97" name="Picture 96" descr="A picture containing text&#10;&#10;Description automatically generated">
            <a:extLst>
              <a:ext uri="{FF2B5EF4-FFF2-40B4-BE49-F238E27FC236}">
                <a16:creationId xmlns:a16="http://schemas.microsoft.com/office/drawing/2014/main" id="{B3C06E5B-CB47-4391-8D69-5E9F3F776D3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91" y="3006654"/>
            <a:ext cx="549533" cy="395795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52FF07F5-C081-4DB0-897C-E5AC16818178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2168" y="4505859"/>
            <a:ext cx="439859" cy="442478"/>
          </a:xfrm>
          <a:prstGeom prst="rect">
            <a:avLst/>
          </a:prstGeom>
        </p:spPr>
      </p:pic>
      <p:pic>
        <p:nvPicPr>
          <p:cNvPr id="101" name="Picture 100" descr="Icon&#10;&#10;Description automatically generated">
            <a:extLst>
              <a:ext uri="{FF2B5EF4-FFF2-40B4-BE49-F238E27FC236}">
                <a16:creationId xmlns:a16="http://schemas.microsoft.com/office/drawing/2014/main" id="{C1157653-A320-4DFA-8844-AEA51EEE161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009" y="3726826"/>
            <a:ext cx="377752" cy="51902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B6C9B8B-D3D5-4373-88D1-FCE19AEA6F7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170" y="2885589"/>
            <a:ext cx="583822" cy="55949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B1167E97-92F5-45C6-A823-30922A6BD78F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834" y="4449784"/>
            <a:ext cx="442478" cy="439859"/>
          </a:xfrm>
          <a:prstGeom prst="rect">
            <a:avLst/>
          </a:prstGeom>
        </p:spPr>
      </p:pic>
      <p:pic>
        <p:nvPicPr>
          <p:cNvPr id="107" name="Picture 106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2F9A841A-0552-453C-AB6C-9752B66DA7D2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839" y="4525464"/>
            <a:ext cx="277530" cy="44247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324A813-7362-48A6-B847-59A49C387EE3}"/>
              </a:ext>
            </a:extLst>
          </p:cNvPr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452" y="4516852"/>
            <a:ext cx="350840" cy="442478"/>
          </a:xfrm>
          <a:prstGeom prst="rect">
            <a:avLst/>
          </a:prstGeom>
        </p:spPr>
      </p:pic>
      <p:pic>
        <p:nvPicPr>
          <p:cNvPr id="111" name="Picture 110" descr="Icon&#10;&#10;Description automatically generated">
            <a:extLst>
              <a:ext uri="{FF2B5EF4-FFF2-40B4-BE49-F238E27FC236}">
                <a16:creationId xmlns:a16="http://schemas.microsoft.com/office/drawing/2014/main" id="{387029CC-119B-4AFC-A7E2-907447905B5B}"/>
              </a:ext>
            </a:extLst>
          </p:cNvPr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608" y="4438934"/>
            <a:ext cx="439859" cy="439859"/>
          </a:xfrm>
          <a:prstGeom prst="rect">
            <a:avLst/>
          </a:prstGeom>
        </p:spPr>
      </p:pic>
      <p:pic>
        <p:nvPicPr>
          <p:cNvPr id="113" name="Picture 112" descr="Icon&#10;&#10;Description automatically generated">
            <a:extLst>
              <a:ext uri="{FF2B5EF4-FFF2-40B4-BE49-F238E27FC236}">
                <a16:creationId xmlns:a16="http://schemas.microsoft.com/office/drawing/2014/main" id="{84B19669-8D16-460E-B1A2-8680F918A3E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130" y="4449785"/>
            <a:ext cx="412117" cy="48757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9C06ED4-B92C-41A1-B7DA-6CC63C9983E0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6" y="4472327"/>
            <a:ext cx="575224" cy="558205"/>
          </a:xfrm>
          <a:prstGeom prst="rect">
            <a:avLst/>
          </a:prstGeom>
        </p:spPr>
      </p:pic>
      <p:pic>
        <p:nvPicPr>
          <p:cNvPr id="117" name="Picture 116" descr="Shape, icon, arrow&#10;&#10;Description automatically generated">
            <a:extLst>
              <a:ext uri="{FF2B5EF4-FFF2-40B4-BE49-F238E27FC236}">
                <a16:creationId xmlns:a16="http://schemas.microsoft.com/office/drawing/2014/main" id="{AF28DD3F-67C5-4305-A257-676AAFD555C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62" y="3799004"/>
            <a:ext cx="518871" cy="460189"/>
          </a:xfrm>
          <a:prstGeom prst="rect">
            <a:avLst/>
          </a:prstGeom>
        </p:spPr>
      </p:pic>
      <p:pic>
        <p:nvPicPr>
          <p:cNvPr id="119" name="Picture 118" descr="Icon&#10;&#10;Description automatically generated">
            <a:extLst>
              <a:ext uri="{FF2B5EF4-FFF2-40B4-BE49-F238E27FC236}">
                <a16:creationId xmlns:a16="http://schemas.microsoft.com/office/drawing/2014/main" id="{FB142AF7-179E-4CF4-A680-015F93A2F6A1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971" y="2039236"/>
            <a:ext cx="738486" cy="606615"/>
          </a:xfrm>
          <a:prstGeom prst="rect">
            <a:avLst/>
          </a:prstGeom>
        </p:spPr>
      </p:pic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822378E1-FA16-4542-8100-3CC8490CB60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343" y="2142371"/>
            <a:ext cx="533427" cy="434997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46E5F205-348B-45C7-ABE2-2300381CFC1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5" y="2055031"/>
            <a:ext cx="511201" cy="536603"/>
          </a:xfrm>
          <a:prstGeom prst="rect">
            <a:avLst/>
          </a:prstGeom>
        </p:spPr>
      </p:pic>
      <p:pic>
        <p:nvPicPr>
          <p:cNvPr id="125" name="Picture 124" descr="A picture containing text&#10;&#10;Description automatically generated">
            <a:extLst>
              <a:ext uri="{FF2B5EF4-FFF2-40B4-BE49-F238E27FC236}">
                <a16:creationId xmlns:a16="http://schemas.microsoft.com/office/drawing/2014/main" id="{2CC0D9C6-A996-400B-9EC8-7DCFA6F47C9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21" y="3901343"/>
            <a:ext cx="604359" cy="442478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9822356-DD9E-41B8-BA00-1866B0084DE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998" y="3819657"/>
            <a:ext cx="518521" cy="469139"/>
          </a:xfrm>
          <a:prstGeom prst="rect">
            <a:avLst/>
          </a:prstGeom>
        </p:spPr>
      </p:pic>
      <p:pic>
        <p:nvPicPr>
          <p:cNvPr id="129" name="Picture 128" descr="Icon&#10;&#10;Description automatically generated">
            <a:extLst>
              <a:ext uri="{FF2B5EF4-FFF2-40B4-BE49-F238E27FC236}">
                <a16:creationId xmlns:a16="http://schemas.microsoft.com/office/drawing/2014/main" id="{DCA3EE27-BFAF-40C2-BDD3-875AA6E06BA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914" y="2857937"/>
            <a:ext cx="672940" cy="565428"/>
          </a:xfrm>
          <a:prstGeom prst="rect">
            <a:avLst/>
          </a:prstGeom>
        </p:spPr>
      </p:pic>
      <p:pic>
        <p:nvPicPr>
          <p:cNvPr id="131" name="Picture 130" descr="Icon&#10;&#10;Description automatically generated">
            <a:extLst>
              <a:ext uri="{FF2B5EF4-FFF2-40B4-BE49-F238E27FC236}">
                <a16:creationId xmlns:a16="http://schemas.microsoft.com/office/drawing/2014/main" id="{170547B3-CF2C-437A-9045-76624C39AEE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115" y="5379653"/>
            <a:ext cx="582254" cy="354865"/>
          </a:xfrm>
          <a:prstGeom prst="rect">
            <a:avLst/>
          </a:prstGeom>
        </p:spPr>
      </p:pic>
      <p:pic>
        <p:nvPicPr>
          <p:cNvPr id="133" name="Picture 132" descr="Icon&#10;&#10;Description automatically generated">
            <a:extLst>
              <a:ext uri="{FF2B5EF4-FFF2-40B4-BE49-F238E27FC236}">
                <a16:creationId xmlns:a16="http://schemas.microsoft.com/office/drawing/2014/main" id="{7A540E6D-1A5B-4BF6-8D27-87D4E0D5A59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470" y="2824308"/>
            <a:ext cx="641702" cy="641702"/>
          </a:xfrm>
          <a:prstGeom prst="rect">
            <a:avLst/>
          </a:prstGeom>
        </p:spPr>
      </p:pic>
      <p:pic>
        <p:nvPicPr>
          <p:cNvPr id="135" name="Picture 134" descr="Shape, circle&#10;&#10;Description automatically generated">
            <a:extLst>
              <a:ext uri="{FF2B5EF4-FFF2-40B4-BE49-F238E27FC236}">
                <a16:creationId xmlns:a16="http://schemas.microsoft.com/office/drawing/2014/main" id="{2B5BC753-DB06-47D8-9AD7-367E08C8DDF9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815" y="3836901"/>
            <a:ext cx="518871" cy="438570"/>
          </a:xfrm>
          <a:prstGeom prst="rect">
            <a:avLst/>
          </a:prstGeom>
        </p:spPr>
      </p:pic>
      <p:pic>
        <p:nvPicPr>
          <p:cNvPr id="137" name="Picture 136" descr="A picture containing text&#10;&#10;Description automatically generated">
            <a:extLst>
              <a:ext uri="{FF2B5EF4-FFF2-40B4-BE49-F238E27FC236}">
                <a16:creationId xmlns:a16="http://schemas.microsoft.com/office/drawing/2014/main" id="{B827D7AF-962A-4B47-A374-943DC8EA5810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794" y="3717221"/>
            <a:ext cx="551555" cy="571857"/>
          </a:xfrm>
          <a:prstGeom prst="rect">
            <a:avLst/>
          </a:prstGeom>
        </p:spPr>
      </p:pic>
      <p:pic>
        <p:nvPicPr>
          <p:cNvPr id="139" name="Picture 138" descr="Icon&#10;&#10;Description automatically generated">
            <a:extLst>
              <a:ext uri="{FF2B5EF4-FFF2-40B4-BE49-F238E27FC236}">
                <a16:creationId xmlns:a16="http://schemas.microsoft.com/office/drawing/2014/main" id="{41CEB220-9CE1-4089-A57B-C23BAFC82D3A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233" y="2130583"/>
            <a:ext cx="681646" cy="641073"/>
          </a:xfrm>
          <a:prstGeom prst="rect">
            <a:avLst/>
          </a:prstGeom>
        </p:spPr>
      </p:pic>
      <p:pic>
        <p:nvPicPr>
          <p:cNvPr id="141" name="Picture 14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833773B-D94A-4200-B0D8-C6B574524C6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7959" y="3803547"/>
            <a:ext cx="332178" cy="501234"/>
          </a:xfrm>
          <a:prstGeom prst="rect">
            <a:avLst/>
          </a:prstGeom>
        </p:spPr>
      </p:pic>
      <p:pic>
        <p:nvPicPr>
          <p:cNvPr id="143" name="Picture 142" descr="Icon&#10;&#10;Description automatically generated">
            <a:extLst>
              <a:ext uri="{FF2B5EF4-FFF2-40B4-BE49-F238E27FC236}">
                <a16:creationId xmlns:a16="http://schemas.microsoft.com/office/drawing/2014/main" id="{6294B912-FDCA-4505-9E24-77AD8831539A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093" y="2956160"/>
            <a:ext cx="481437" cy="472840"/>
          </a:xfrm>
          <a:prstGeom prst="rect">
            <a:avLst/>
          </a:prstGeom>
        </p:spPr>
      </p:pic>
      <p:pic>
        <p:nvPicPr>
          <p:cNvPr id="145" name="Picture 144" descr="Icon&#10;&#10;Description automatically generated">
            <a:extLst>
              <a:ext uri="{FF2B5EF4-FFF2-40B4-BE49-F238E27FC236}">
                <a16:creationId xmlns:a16="http://schemas.microsoft.com/office/drawing/2014/main" id="{01736853-6CC8-4305-86B3-16D42ABA7794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729" y="3669192"/>
            <a:ext cx="377752" cy="545642"/>
          </a:xfrm>
          <a:prstGeom prst="rect">
            <a:avLst/>
          </a:prstGeom>
        </p:spPr>
      </p:pic>
      <p:pic>
        <p:nvPicPr>
          <p:cNvPr id="147" name="Picture 146" descr="Icon&#10;&#10;Description automatically generated">
            <a:extLst>
              <a:ext uri="{FF2B5EF4-FFF2-40B4-BE49-F238E27FC236}">
                <a16:creationId xmlns:a16="http://schemas.microsoft.com/office/drawing/2014/main" id="{45DA830F-6A50-4436-97CE-E14018920242}"/>
              </a:ext>
            </a:extLst>
          </p:cNvPr>
          <p:cNvPicPr>
            <a:picLocks noChangeAspect="1"/>
          </p:cNvPicPr>
          <p:nvPr/>
        </p:nvPicPr>
        <p:blipFill>
          <a:blip r:embed="rId6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640" y="3819657"/>
            <a:ext cx="248731" cy="442479"/>
          </a:xfrm>
          <a:prstGeom prst="rect">
            <a:avLst/>
          </a:prstGeom>
        </p:spPr>
      </p:pic>
      <p:pic>
        <p:nvPicPr>
          <p:cNvPr id="149" name="Picture 148" descr="Icon&#10;&#10;Description automatically generated">
            <a:extLst>
              <a:ext uri="{FF2B5EF4-FFF2-40B4-BE49-F238E27FC236}">
                <a16:creationId xmlns:a16="http://schemas.microsoft.com/office/drawing/2014/main" id="{3A809E4C-06B9-45A7-B817-C298F7538D06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795" y="4405438"/>
            <a:ext cx="597975" cy="526788"/>
          </a:xfrm>
          <a:prstGeom prst="rect">
            <a:avLst/>
          </a:prstGeom>
        </p:spPr>
      </p:pic>
      <p:pic>
        <p:nvPicPr>
          <p:cNvPr id="151" name="Picture 15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8F2CE18-5F95-41C0-AE1C-38843755D6D4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759" y="2157809"/>
            <a:ext cx="536603" cy="476274"/>
          </a:xfrm>
          <a:prstGeom prst="rect">
            <a:avLst/>
          </a:prstGeom>
        </p:spPr>
      </p:pic>
      <p:pic>
        <p:nvPicPr>
          <p:cNvPr id="153" name="Picture 152" descr="Icon&#10;&#10;Description automatically generated">
            <a:extLst>
              <a:ext uri="{FF2B5EF4-FFF2-40B4-BE49-F238E27FC236}">
                <a16:creationId xmlns:a16="http://schemas.microsoft.com/office/drawing/2014/main" id="{EAFCCDD0-C83E-4CE6-934C-DCC108E1A43B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966" y="3016383"/>
            <a:ext cx="641701" cy="389605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020809CA-F39C-45C4-897A-25ABF30084AD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242" y="2708918"/>
            <a:ext cx="254171" cy="711678"/>
          </a:xfrm>
          <a:prstGeom prst="rect">
            <a:avLst/>
          </a:prstGeom>
        </p:spPr>
      </p:pic>
      <p:pic>
        <p:nvPicPr>
          <p:cNvPr id="157" name="Picture 156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B8F25642-51CD-4FC6-9D0E-3FA82F142B24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40" y="2826189"/>
            <a:ext cx="604536" cy="590143"/>
          </a:xfrm>
          <a:prstGeom prst="rect">
            <a:avLst/>
          </a:prstGeom>
        </p:spPr>
      </p:pic>
      <p:pic>
        <p:nvPicPr>
          <p:cNvPr id="159" name="Picture 158" descr="Icon&#10;&#10;Description automatically generated">
            <a:extLst>
              <a:ext uri="{FF2B5EF4-FFF2-40B4-BE49-F238E27FC236}">
                <a16:creationId xmlns:a16="http://schemas.microsoft.com/office/drawing/2014/main" id="{DA7A92FE-3238-4B58-8871-AB8A2E1FCDC5}"/>
              </a:ext>
            </a:extLst>
          </p:cNvPr>
          <p:cNvPicPr>
            <a:picLocks noChangeAspect="1"/>
          </p:cNvPicPr>
          <p:nvPr/>
        </p:nvPicPr>
        <p:blipFill>
          <a:blip r:embed="rId7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555" y="3819658"/>
            <a:ext cx="424150" cy="442478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F30A3820-BCEA-4DF0-9AA9-24CD57CC2CDC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115" y="2816737"/>
            <a:ext cx="525567" cy="608362"/>
          </a:xfrm>
          <a:prstGeom prst="rect">
            <a:avLst/>
          </a:prstGeom>
        </p:spPr>
      </p:pic>
      <p:pic>
        <p:nvPicPr>
          <p:cNvPr id="165" name="Picture 164" descr="Logo&#10;&#10;Description automatically generated">
            <a:extLst>
              <a:ext uri="{FF2B5EF4-FFF2-40B4-BE49-F238E27FC236}">
                <a16:creationId xmlns:a16="http://schemas.microsoft.com/office/drawing/2014/main" id="{A02C60AE-2E93-400A-9F57-FC6A20FC57A9}"/>
              </a:ext>
            </a:extLst>
          </p:cNvPr>
          <p:cNvPicPr>
            <a:picLocks noChangeAspect="1"/>
          </p:cNvPicPr>
          <p:nvPr/>
        </p:nvPicPr>
        <p:blipFill>
          <a:blip r:embed="rId7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74" y="3837930"/>
            <a:ext cx="439859" cy="439859"/>
          </a:xfrm>
          <a:prstGeom prst="rect">
            <a:avLst/>
          </a:prstGeom>
        </p:spPr>
      </p:pic>
      <p:pic>
        <p:nvPicPr>
          <p:cNvPr id="167" name="Picture 166" descr="Icon&#10;&#10;Description automatically generated">
            <a:extLst>
              <a:ext uri="{FF2B5EF4-FFF2-40B4-BE49-F238E27FC236}">
                <a16:creationId xmlns:a16="http://schemas.microsoft.com/office/drawing/2014/main" id="{B878851D-52B0-4E7B-91C7-5D132ABC0B44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992" y="2882084"/>
            <a:ext cx="535223" cy="551541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B167AB6C-98C3-43AF-9109-A335542FCB2F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00" y="4390401"/>
            <a:ext cx="453822" cy="576661"/>
          </a:xfrm>
          <a:prstGeom prst="rect">
            <a:avLst/>
          </a:prstGeom>
        </p:spPr>
      </p:pic>
      <p:pic>
        <p:nvPicPr>
          <p:cNvPr id="171" name="Picture 170" descr="Icon&#10;&#10;Description automatically generated">
            <a:extLst>
              <a:ext uri="{FF2B5EF4-FFF2-40B4-BE49-F238E27FC236}">
                <a16:creationId xmlns:a16="http://schemas.microsoft.com/office/drawing/2014/main" id="{7003B4B3-F1C0-43A8-8E8C-3C2194042AF4}"/>
              </a:ext>
            </a:extLst>
          </p:cNvPr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042" y="4507684"/>
            <a:ext cx="264439" cy="442478"/>
          </a:xfrm>
          <a:prstGeom prst="rect">
            <a:avLst/>
          </a:prstGeom>
        </p:spPr>
      </p:pic>
      <p:pic>
        <p:nvPicPr>
          <p:cNvPr id="173" name="Picture 172" descr="Icon&#10;&#10;Description automatically generated">
            <a:extLst>
              <a:ext uri="{FF2B5EF4-FFF2-40B4-BE49-F238E27FC236}">
                <a16:creationId xmlns:a16="http://schemas.microsoft.com/office/drawing/2014/main" id="{90BDF2CF-EB4B-419F-8739-8150A3E08BB8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920" y="2910742"/>
            <a:ext cx="666509" cy="583688"/>
          </a:xfrm>
          <a:prstGeom prst="rect">
            <a:avLst/>
          </a:prstGeom>
        </p:spPr>
      </p:pic>
      <p:pic>
        <p:nvPicPr>
          <p:cNvPr id="175" name="Picture 174" descr="Icon&#10;&#10;Description automatically generated">
            <a:extLst>
              <a:ext uri="{FF2B5EF4-FFF2-40B4-BE49-F238E27FC236}">
                <a16:creationId xmlns:a16="http://schemas.microsoft.com/office/drawing/2014/main" id="{3A9772F7-CD30-4977-88D9-05F5B60FA938}"/>
              </a:ext>
            </a:extLst>
          </p:cNvPr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60" y="3843268"/>
            <a:ext cx="439859" cy="437241"/>
          </a:xfrm>
          <a:prstGeom prst="rect">
            <a:avLst/>
          </a:prstGeom>
        </p:spPr>
      </p:pic>
      <p:pic>
        <p:nvPicPr>
          <p:cNvPr id="177" name="Picture 176" descr="Shape, arrow&#10;&#10;Description automatically generated">
            <a:extLst>
              <a:ext uri="{FF2B5EF4-FFF2-40B4-BE49-F238E27FC236}">
                <a16:creationId xmlns:a16="http://schemas.microsoft.com/office/drawing/2014/main" id="{63677955-128C-40A7-8414-555B56AEC26A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965" y="4457150"/>
            <a:ext cx="464554" cy="534079"/>
          </a:xfrm>
          <a:prstGeom prst="rect">
            <a:avLst/>
          </a:prstGeom>
        </p:spPr>
      </p:pic>
      <p:pic>
        <p:nvPicPr>
          <p:cNvPr id="179" name="Picture 178" descr="Icon&#10;&#10;Description automatically generated">
            <a:extLst>
              <a:ext uri="{FF2B5EF4-FFF2-40B4-BE49-F238E27FC236}">
                <a16:creationId xmlns:a16="http://schemas.microsoft.com/office/drawing/2014/main" id="{3DB78E1D-7339-4F34-93DB-B2A2FE0B3B0D}"/>
              </a:ext>
            </a:extLst>
          </p:cNvPr>
          <p:cNvPicPr>
            <a:picLocks noChangeAspect="1"/>
          </p:cNvPicPr>
          <p:nvPr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8954" y="4444688"/>
            <a:ext cx="439859" cy="439859"/>
          </a:xfrm>
          <a:prstGeom prst="rect">
            <a:avLst/>
          </a:prstGeom>
        </p:spPr>
      </p:pic>
      <p:pic>
        <p:nvPicPr>
          <p:cNvPr id="181" name="Picture 180" descr="Icon&#10;&#10;Description automatically generated">
            <a:extLst>
              <a:ext uri="{FF2B5EF4-FFF2-40B4-BE49-F238E27FC236}">
                <a16:creationId xmlns:a16="http://schemas.microsoft.com/office/drawing/2014/main" id="{7D3FFF30-AB21-471D-8538-5CAEF930DA03}"/>
              </a:ext>
            </a:extLst>
          </p:cNvPr>
          <p:cNvPicPr>
            <a:picLocks noChangeAspect="1"/>
          </p:cNvPicPr>
          <p:nvPr/>
        </p:nvPicPr>
        <p:blipFill>
          <a:blip r:embed="rId8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756" y="4491908"/>
            <a:ext cx="439859" cy="442478"/>
          </a:xfrm>
          <a:prstGeom prst="rect">
            <a:avLst/>
          </a:prstGeom>
        </p:spPr>
      </p:pic>
      <p:pic>
        <p:nvPicPr>
          <p:cNvPr id="183" name="Picture 182" descr="Icon&#10;&#10;Description automatically generated">
            <a:extLst>
              <a:ext uri="{FF2B5EF4-FFF2-40B4-BE49-F238E27FC236}">
                <a16:creationId xmlns:a16="http://schemas.microsoft.com/office/drawing/2014/main" id="{3DE984CD-E536-41B4-AE68-2FB6D28576DB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883" y="2198531"/>
            <a:ext cx="629246" cy="502652"/>
          </a:xfrm>
          <a:prstGeom prst="rect">
            <a:avLst/>
          </a:prstGeom>
        </p:spPr>
      </p:pic>
      <p:pic>
        <p:nvPicPr>
          <p:cNvPr id="185" name="Picture 184" descr="Icon&#10;&#10;Description automatically generated">
            <a:extLst>
              <a:ext uri="{FF2B5EF4-FFF2-40B4-BE49-F238E27FC236}">
                <a16:creationId xmlns:a16="http://schemas.microsoft.com/office/drawing/2014/main" id="{C9E5DF54-820C-4E51-9342-BFAADEADBBBB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492" y="2183624"/>
            <a:ext cx="533427" cy="466749"/>
          </a:xfrm>
          <a:prstGeom prst="rect">
            <a:avLst/>
          </a:prstGeom>
        </p:spPr>
      </p:pic>
      <p:pic>
        <p:nvPicPr>
          <p:cNvPr id="187" name="Picture 186" descr="Shape, icon&#10;&#10;Description automatically generated">
            <a:extLst>
              <a:ext uri="{FF2B5EF4-FFF2-40B4-BE49-F238E27FC236}">
                <a16:creationId xmlns:a16="http://schemas.microsoft.com/office/drawing/2014/main" id="{29BEFBCD-62D0-4B67-9AF0-90076EA496E3}"/>
              </a:ext>
            </a:extLst>
          </p:cNvPr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199" y="3837493"/>
            <a:ext cx="439859" cy="442478"/>
          </a:xfrm>
          <a:prstGeom prst="rect">
            <a:avLst/>
          </a:prstGeom>
        </p:spPr>
      </p:pic>
      <p:pic>
        <p:nvPicPr>
          <p:cNvPr id="189" name="Picture 188" descr="Icon&#10;&#10;Description automatically generated">
            <a:extLst>
              <a:ext uri="{FF2B5EF4-FFF2-40B4-BE49-F238E27FC236}">
                <a16:creationId xmlns:a16="http://schemas.microsoft.com/office/drawing/2014/main" id="{6D6A0C40-FFEC-428C-AF83-9718FA81805F}"/>
              </a:ext>
            </a:extLst>
          </p:cNvPr>
          <p:cNvPicPr>
            <a:picLocks noChangeAspect="1"/>
          </p:cNvPicPr>
          <p:nvPr/>
        </p:nvPicPr>
        <p:blipFill>
          <a:blip r:embed="rId8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99" y="5234779"/>
            <a:ext cx="442478" cy="439859"/>
          </a:xfrm>
          <a:prstGeom prst="rect">
            <a:avLst/>
          </a:prstGeom>
        </p:spPr>
      </p:pic>
      <p:pic>
        <p:nvPicPr>
          <p:cNvPr id="191" name="Picture 190" descr="A picture containing wheel, vector graphics&#10;&#10;Description automatically generated">
            <a:extLst>
              <a:ext uri="{FF2B5EF4-FFF2-40B4-BE49-F238E27FC236}">
                <a16:creationId xmlns:a16="http://schemas.microsoft.com/office/drawing/2014/main" id="{6DFBB429-8744-427A-B2D8-4906AA71A7B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48" y="5151400"/>
            <a:ext cx="598851" cy="535068"/>
          </a:xfrm>
          <a:prstGeom prst="rect">
            <a:avLst/>
          </a:prstGeom>
        </p:spPr>
      </p:pic>
      <p:pic>
        <p:nvPicPr>
          <p:cNvPr id="193" name="Picture 192" descr="Icon&#10;&#10;Description automatically generated">
            <a:extLst>
              <a:ext uri="{FF2B5EF4-FFF2-40B4-BE49-F238E27FC236}">
                <a16:creationId xmlns:a16="http://schemas.microsoft.com/office/drawing/2014/main" id="{B1312E23-B37D-4853-ABBD-A933A6679BC5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513" y="2815731"/>
            <a:ext cx="525568" cy="608363"/>
          </a:xfrm>
          <a:prstGeom prst="rect">
            <a:avLst/>
          </a:prstGeom>
        </p:spPr>
      </p:pic>
      <p:pic>
        <p:nvPicPr>
          <p:cNvPr id="195" name="Picture 194" descr="A picture containing text&#10;&#10;Description automatically generated">
            <a:extLst>
              <a:ext uri="{FF2B5EF4-FFF2-40B4-BE49-F238E27FC236}">
                <a16:creationId xmlns:a16="http://schemas.microsoft.com/office/drawing/2014/main" id="{482199AE-2EF0-430D-9B23-FAB4FA2F7C7C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763" y="2074923"/>
            <a:ext cx="565251" cy="608732"/>
          </a:xfrm>
          <a:prstGeom prst="rect">
            <a:avLst/>
          </a:prstGeom>
        </p:spPr>
      </p:pic>
      <p:pic>
        <p:nvPicPr>
          <p:cNvPr id="197" name="Picture 196" descr="Icon&#10;&#10;Description automatically generated">
            <a:extLst>
              <a:ext uri="{FF2B5EF4-FFF2-40B4-BE49-F238E27FC236}">
                <a16:creationId xmlns:a16="http://schemas.microsoft.com/office/drawing/2014/main" id="{EC5DF231-5A5D-4BC7-A618-D634FC8BA593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658" y="2082176"/>
            <a:ext cx="629700" cy="569729"/>
          </a:xfrm>
          <a:prstGeom prst="rect">
            <a:avLst/>
          </a:prstGeom>
        </p:spPr>
      </p:pic>
      <p:pic>
        <p:nvPicPr>
          <p:cNvPr id="199" name="Picture 198" descr="Icon&#10;&#10;Description automatically generated">
            <a:extLst>
              <a:ext uri="{FF2B5EF4-FFF2-40B4-BE49-F238E27FC236}">
                <a16:creationId xmlns:a16="http://schemas.microsoft.com/office/drawing/2014/main" id="{6CD07B88-EFFB-46F8-8079-B732D5BB6435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840" y="2161827"/>
            <a:ext cx="689500" cy="644621"/>
          </a:xfrm>
          <a:prstGeom prst="rect">
            <a:avLst/>
          </a:prstGeom>
        </p:spPr>
      </p:pic>
      <p:pic>
        <p:nvPicPr>
          <p:cNvPr id="201" name="Picture 200" descr="Icon&#10;&#10;Description automatically generated">
            <a:extLst>
              <a:ext uri="{FF2B5EF4-FFF2-40B4-BE49-F238E27FC236}">
                <a16:creationId xmlns:a16="http://schemas.microsoft.com/office/drawing/2014/main" id="{A07753FE-0793-4591-AC9F-B395AF6874C8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993" y="5218764"/>
            <a:ext cx="437017" cy="572527"/>
          </a:xfrm>
          <a:prstGeom prst="rect">
            <a:avLst/>
          </a:prstGeom>
        </p:spPr>
      </p:pic>
      <p:pic>
        <p:nvPicPr>
          <p:cNvPr id="203" name="Picture 20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AC7B89F-B672-4A7A-8203-CE1C42B69F8F}"/>
              </a:ext>
            </a:extLst>
          </p:cNvPr>
          <p:cNvPicPr>
            <a:picLocks noChangeAspect="1"/>
          </p:cNvPicPr>
          <p:nvPr/>
        </p:nvPicPr>
        <p:blipFill>
          <a:blip r:embed="rId9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002" y="3843268"/>
            <a:ext cx="442478" cy="439859"/>
          </a:xfrm>
          <a:prstGeom prst="rect">
            <a:avLst/>
          </a:prstGeom>
        </p:spPr>
      </p:pic>
      <p:pic>
        <p:nvPicPr>
          <p:cNvPr id="205" name="Picture 204" descr="Icon&#10;&#10;Description automatically generated">
            <a:extLst>
              <a:ext uri="{FF2B5EF4-FFF2-40B4-BE49-F238E27FC236}">
                <a16:creationId xmlns:a16="http://schemas.microsoft.com/office/drawing/2014/main" id="{E5BB352F-52CB-42DA-A6B4-355813F1D7BB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002" y="2216146"/>
            <a:ext cx="536603" cy="523902"/>
          </a:xfrm>
          <a:prstGeom prst="rect">
            <a:avLst/>
          </a:prstGeom>
        </p:spPr>
      </p:pic>
      <p:pic>
        <p:nvPicPr>
          <p:cNvPr id="207" name="Picture 206" descr="Icon&#10;&#10;Description automatically generated">
            <a:extLst>
              <a:ext uri="{FF2B5EF4-FFF2-40B4-BE49-F238E27FC236}">
                <a16:creationId xmlns:a16="http://schemas.microsoft.com/office/drawing/2014/main" id="{9A6C07D2-7CD0-4858-98CA-B797C930F025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711" y="2195775"/>
            <a:ext cx="536603" cy="523902"/>
          </a:xfrm>
          <a:prstGeom prst="rect">
            <a:avLst/>
          </a:prstGeom>
        </p:spPr>
      </p:pic>
      <p:pic>
        <p:nvPicPr>
          <p:cNvPr id="209" name="Picture 208" descr="A picture containing text&#10;&#10;Description automatically generated">
            <a:extLst>
              <a:ext uri="{FF2B5EF4-FFF2-40B4-BE49-F238E27FC236}">
                <a16:creationId xmlns:a16="http://schemas.microsoft.com/office/drawing/2014/main" id="{25FC0CF6-C5B4-4292-B1F3-FCE47B862BA8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321" y="2190418"/>
            <a:ext cx="611971" cy="525064"/>
          </a:xfrm>
          <a:prstGeom prst="rect">
            <a:avLst/>
          </a:prstGeom>
        </p:spPr>
      </p:pic>
      <p:pic>
        <p:nvPicPr>
          <p:cNvPr id="211" name="Picture 21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E452A479-9CAC-4875-99AF-181E34EDA440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954" y="5272235"/>
            <a:ext cx="613324" cy="529358"/>
          </a:xfrm>
          <a:prstGeom prst="rect">
            <a:avLst/>
          </a:prstGeom>
        </p:spPr>
      </p:pic>
      <p:pic>
        <p:nvPicPr>
          <p:cNvPr id="213" name="Picture 21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2F08870A-3DAB-4652-8296-B34731A094FF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743" y="6094193"/>
            <a:ext cx="533427" cy="406421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7570B672-A04F-4439-8D56-4ABF9DB53B05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646" y="5238267"/>
            <a:ext cx="638841" cy="548118"/>
          </a:xfrm>
          <a:prstGeom prst="rect">
            <a:avLst/>
          </a:prstGeom>
        </p:spPr>
      </p:pic>
      <p:pic>
        <p:nvPicPr>
          <p:cNvPr id="217" name="Picture 216" descr="Icon&#10;&#10;Description automatically generated">
            <a:extLst>
              <a:ext uri="{FF2B5EF4-FFF2-40B4-BE49-F238E27FC236}">
                <a16:creationId xmlns:a16="http://schemas.microsoft.com/office/drawing/2014/main" id="{847CA5F4-B701-468C-98A8-2EB83FB34B4D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170" y="1315015"/>
            <a:ext cx="533427" cy="533427"/>
          </a:xfrm>
          <a:prstGeom prst="rect">
            <a:avLst/>
          </a:prstGeom>
        </p:spPr>
      </p:pic>
      <p:pic>
        <p:nvPicPr>
          <p:cNvPr id="219" name="Picture 218" descr="Icon&#10;&#10;Description automatically generated">
            <a:extLst>
              <a:ext uri="{FF2B5EF4-FFF2-40B4-BE49-F238E27FC236}">
                <a16:creationId xmlns:a16="http://schemas.microsoft.com/office/drawing/2014/main" id="{9090E1DC-9491-4F01-9EFD-00D8157F0424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672" y="5263021"/>
            <a:ext cx="485800" cy="536603"/>
          </a:xfrm>
          <a:prstGeom prst="rect">
            <a:avLst/>
          </a:prstGeom>
        </p:spPr>
      </p:pic>
      <p:pic>
        <p:nvPicPr>
          <p:cNvPr id="221" name="Picture 220" descr="Icon&#10;&#10;Description automatically generated">
            <a:extLst>
              <a:ext uri="{FF2B5EF4-FFF2-40B4-BE49-F238E27FC236}">
                <a16:creationId xmlns:a16="http://schemas.microsoft.com/office/drawing/2014/main" id="{650F347B-3F2D-4F27-84A4-1427EE2A1BA6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402" y="6112762"/>
            <a:ext cx="729925" cy="362803"/>
          </a:xfrm>
          <a:prstGeom prst="rect">
            <a:avLst/>
          </a:prstGeom>
        </p:spPr>
      </p:pic>
      <p:pic>
        <p:nvPicPr>
          <p:cNvPr id="223" name="Picture 222" descr="Icon&#10;&#10;Description automatically generated">
            <a:extLst>
              <a:ext uri="{FF2B5EF4-FFF2-40B4-BE49-F238E27FC236}">
                <a16:creationId xmlns:a16="http://schemas.microsoft.com/office/drawing/2014/main" id="{54CBC594-84D8-4FA5-A95F-2E7AC3A3520E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705" y="6092540"/>
            <a:ext cx="533427" cy="403246"/>
          </a:xfrm>
          <a:prstGeom prst="rect">
            <a:avLst/>
          </a:prstGeom>
        </p:spPr>
      </p:pic>
      <p:pic>
        <p:nvPicPr>
          <p:cNvPr id="225" name="Picture 224" descr="A picture containing text&#10;&#10;Description automatically generated">
            <a:extLst>
              <a:ext uri="{FF2B5EF4-FFF2-40B4-BE49-F238E27FC236}">
                <a16:creationId xmlns:a16="http://schemas.microsoft.com/office/drawing/2014/main" id="{1EFEC056-C22B-48E7-8567-FE534120EFBA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267" y="5940550"/>
            <a:ext cx="482625" cy="536603"/>
          </a:xfrm>
          <a:prstGeom prst="rect">
            <a:avLst/>
          </a:prstGeom>
        </p:spPr>
      </p:pic>
      <p:pic>
        <p:nvPicPr>
          <p:cNvPr id="227" name="Picture 22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F291F540-9009-4523-9C9B-AB74F3058434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578" y="5379653"/>
            <a:ext cx="539213" cy="451341"/>
          </a:xfrm>
          <a:prstGeom prst="rect">
            <a:avLst/>
          </a:prstGeom>
        </p:spPr>
      </p:pic>
      <p:pic>
        <p:nvPicPr>
          <p:cNvPr id="229" name="Picture 228" descr="Icon&#10;&#10;Description automatically generated">
            <a:extLst>
              <a:ext uri="{FF2B5EF4-FFF2-40B4-BE49-F238E27FC236}">
                <a16:creationId xmlns:a16="http://schemas.microsoft.com/office/drawing/2014/main" id="{4DB88C1A-42C5-4E6A-94A0-ADB869726FEC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134" y="5288751"/>
            <a:ext cx="582323" cy="53276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8FF0E3AC-2376-448B-B7ED-FE989F5A4719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449" y="5266441"/>
            <a:ext cx="655975" cy="561135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7ABFA065-6E09-4EC2-A384-D23626C08002}"/>
              </a:ext>
            </a:extLst>
          </p:cNvPr>
          <p:cNvPicPr>
            <a:picLocks noChangeAspect="1"/>
          </p:cNvPicPr>
          <p:nvPr/>
        </p:nvPicPr>
        <p:blipFill>
          <a:blip r:embed="rId10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8053" y="5266441"/>
            <a:ext cx="908828" cy="564553"/>
          </a:xfrm>
          <a:prstGeom prst="rect">
            <a:avLst/>
          </a:prstGeom>
        </p:spPr>
      </p:pic>
      <p:pic>
        <p:nvPicPr>
          <p:cNvPr id="245" name="Picture 244" descr="A picture containing text, tableware, dishware, vector graphics&#10;&#10;Description automatically generated">
            <a:extLst>
              <a:ext uri="{FF2B5EF4-FFF2-40B4-BE49-F238E27FC236}">
                <a16:creationId xmlns:a16="http://schemas.microsoft.com/office/drawing/2014/main" id="{EC397016-A7E9-48E4-8F0D-CA4BA6DBFE72}"/>
              </a:ext>
            </a:extLst>
          </p:cNvPr>
          <p:cNvPicPr>
            <a:picLocks noChangeAspect="1"/>
          </p:cNvPicPr>
          <p:nvPr/>
        </p:nvPicPr>
        <p:blipFill>
          <a:blip r:embed="rId10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609" y="5121447"/>
            <a:ext cx="841317" cy="6781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3542772-C31E-F0EF-3221-80E2122CA8E6}"/>
              </a:ext>
            </a:extLst>
          </p:cNvPr>
          <p:cNvSpPr txBox="1"/>
          <p:nvPr/>
        </p:nvSpPr>
        <p:spPr>
          <a:xfrm>
            <a:off x="814419" y="5904162"/>
            <a:ext cx="694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0070AF"/>
                </a:solidFill>
              </a:rPr>
              <a:t>Bildersammlung verfügbar auf dem </a:t>
            </a:r>
            <a:r>
              <a:rPr lang="de-CH" sz="1200" dirty="0" err="1">
                <a:solidFill>
                  <a:srgbClr val="0070AF"/>
                </a:solidFill>
              </a:rPr>
              <a:t>Brandbook</a:t>
            </a:r>
            <a:r>
              <a:rPr lang="de-CH" sz="1200" dirty="0">
                <a:solidFill>
                  <a:srgbClr val="0070AF"/>
                </a:solidFill>
              </a:rPr>
              <a:t>: </a:t>
            </a:r>
            <a:r>
              <a:rPr lang="de-CH" sz="1200" dirty="0">
                <a:solidFill>
                  <a:srgbClr val="0070AF"/>
                </a:solidFill>
                <a:hlinkClick r:id="rId109"/>
              </a:rPr>
              <a:t>https://www.paraplegie.ch/activecommunication/de/brandbook/#digitalemedien</a:t>
            </a:r>
            <a:endParaRPr lang="de-CH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DD92EE13-5E3C-8024-6AE3-4AC3C3A9C93D}"/>
              </a:ext>
            </a:extLst>
          </p:cNvPr>
          <p:cNvSpPr/>
          <p:nvPr/>
        </p:nvSpPr>
        <p:spPr>
          <a:xfrm>
            <a:off x="349152" y="5961980"/>
            <a:ext cx="420829" cy="346027"/>
          </a:xfrm>
          <a:prstGeom prst="rightArrow">
            <a:avLst/>
          </a:prstGeom>
          <a:solidFill>
            <a:srgbClr val="E0003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758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BCE34-4840-4C66-A9FD-C518729E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</a:p>
        </p:txBody>
      </p:sp>
      <p:pic>
        <p:nvPicPr>
          <p:cNvPr id="6" name="Picture Placeholder 5" descr="A person sitting at a desk in front of a television&#10;&#10;Description automatically generated">
            <a:extLst>
              <a:ext uri="{FF2B5EF4-FFF2-40B4-BE49-F238E27FC236}">
                <a16:creationId xmlns:a16="http://schemas.microsoft.com/office/drawing/2014/main" id="{A0E40C3F-EBFF-4CB2-892F-6CAC5F6351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456368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1BAA3-E640-405C-913D-4B2A57144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integrate</a:t>
            </a:r>
            <a:r>
              <a:rPr lang="de-CH" dirty="0"/>
              <a:t>. </a:t>
            </a:r>
            <a:r>
              <a:rPr lang="de-CH" dirty="0" err="1"/>
              <a:t>active</a:t>
            </a:r>
            <a:r>
              <a:rPr lang="de-CH" dirty="0"/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8871B3-FE1D-29D6-FB85-A5C9EDE3E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 b="31820"/>
          <a:stretch/>
        </p:blipFill>
        <p:spPr bwMode="auto">
          <a:xfrm>
            <a:off x="-1" y="0"/>
            <a:ext cx="12192001" cy="45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173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>
            <a:extLst>
              <a:ext uri="{FF2B5EF4-FFF2-40B4-BE49-F238E27FC236}">
                <a16:creationId xmlns:a16="http://schemas.microsoft.com/office/drawing/2014/main" id="{EBEB673C-314B-8F96-D2CF-AA3BEAC5783D}"/>
              </a:ext>
            </a:extLst>
          </p:cNvPr>
          <p:cNvSpPr/>
          <p:nvPr/>
        </p:nvSpPr>
        <p:spPr>
          <a:xfrm>
            <a:off x="2104588" y="1719918"/>
            <a:ext cx="5991727" cy="1709654"/>
          </a:xfrm>
          <a:prstGeom prst="rect">
            <a:avLst/>
          </a:prstGeom>
          <a:solidFill>
            <a:schemeClr val="accent4">
              <a:lumMod val="20000"/>
              <a:lumOff val="80000"/>
              <a:alpha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8B02B6-51B6-42F8-9174-7CFEBADDD34E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9050">
            <a:noFill/>
          </a:ln>
        </p:spPr>
        <p:txBody>
          <a:bodyPr/>
          <a:lstStyle/>
          <a:p>
            <a:r>
              <a:rPr lang="de-CH" dirty="0"/>
              <a:t>Organisation versus Kernprozesse</a:t>
            </a:r>
            <a:endParaRPr lang="de-CH" sz="8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36AAF88-27DF-F56B-DAA6-886B88BB0064}"/>
              </a:ext>
            </a:extLst>
          </p:cNvPr>
          <p:cNvSpPr/>
          <p:nvPr/>
        </p:nvSpPr>
        <p:spPr>
          <a:xfrm>
            <a:off x="3971458" y="2097612"/>
            <a:ext cx="1899095" cy="940581"/>
          </a:xfrm>
          <a:prstGeom prst="rect">
            <a:avLst/>
          </a:prstGeom>
          <a:solidFill>
            <a:srgbClr val="0070AF"/>
          </a:solidFill>
          <a:ln>
            <a:solidFill>
              <a:srgbClr val="0070AF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Unitext" panose="020C0504020203020204" pitchFamily="34" charset="0"/>
              </a:rPr>
              <a:t>Geschäftsleitung</a:t>
            </a:r>
            <a:br>
              <a:rPr lang="de-DE" sz="1400" dirty="0">
                <a:latin typeface="Unitext" panose="020C0504020203020204" pitchFamily="34" charset="0"/>
              </a:rPr>
            </a:br>
            <a:r>
              <a:rPr lang="de-DE" sz="1400" dirty="0">
                <a:latin typeface="Unitext" panose="020C0504020203020204" pitchFamily="34" charset="0"/>
              </a:rPr>
              <a:t>CEO / COO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1ADA812-34A8-E08E-3CA7-AAA915F4F02C}"/>
              </a:ext>
            </a:extLst>
          </p:cNvPr>
          <p:cNvSpPr/>
          <p:nvPr/>
        </p:nvSpPr>
        <p:spPr>
          <a:xfrm>
            <a:off x="2404434" y="1927559"/>
            <a:ext cx="1029440" cy="371974"/>
          </a:xfrm>
          <a:prstGeom prst="rect">
            <a:avLst/>
          </a:prstGeom>
          <a:solidFill>
            <a:srgbClr val="6F6F6F">
              <a:alpha val="40000"/>
            </a:srgbClr>
          </a:solidFill>
          <a:ln w="1270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200" kern="0" dirty="0" err="1">
                <a:solidFill>
                  <a:prstClr val="white"/>
                </a:solidFill>
                <a:latin typeface="Unitext" panose="020C0504020203020204" pitchFamily="34" charset="0"/>
              </a:rPr>
              <a:t>FinCo</a:t>
            </a:r>
            <a:endParaRPr lang="de-DE" sz="1200" kern="0" dirty="0">
              <a:solidFill>
                <a:prstClr val="white"/>
              </a:solidFill>
              <a:latin typeface="Unitext" panose="020C050402020302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0BC6C04-CF4A-6B82-0F45-DC80897850CB}"/>
              </a:ext>
            </a:extLst>
          </p:cNvPr>
          <p:cNvSpPr/>
          <p:nvPr/>
        </p:nvSpPr>
        <p:spPr>
          <a:xfrm>
            <a:off x="2398037" y="2392558"/>
            <a:ext cx="1029440" cy="371974"/>
          </a:xfrm>
          <a:prstGeom prst="rect">
            <a:avLst/>
          </a:prstGeom>
          <a:solidFill>
            <a:srgbClr val="6F6F6F">
              <a:alpha val="40000"/>
            </a:srgbClr>
          </a:solidFill>
          <a:ln w="1270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200" kern="0" dirty="0">
                <a:solidFill>
                  <a:prstClr val="white"/>
                </a:solidFill>
                <a:latin typeface="Unitext" panose="020C0504020203020204" pitchFamily="34" charset="0"/>
              </a:rPr>
              <a:t>HR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F3FCD2A-A624-1AEA-098F-C4F3AE881EBD}"/>
              </a:ext>
            </a:extLst>
          </p:cNvPr>
          <p:cNvSpPr/>
          <p:nvPr/>
        </p:nvSpPr>
        <p:spPr>
          <a:xfrm>
            <a:off x="6424090" y="2682045"/>
            <a:ext cx="1132021" cy="356148"/>
          </a:xfrm>
          <a:prstGeom prst="rect">
            <a:avLst/>
          </a:prstGeom>
          <a:solidFill>
            <a:srgbClr val="0070AF">
              <a:alpha val="40000"/>
            </a:srgbClr>
          </a:solidFill>
          <a:ln w="12700" cap="flat" cmpd="sng" algn="ctr">
            <a:solidFill>
              <a:srgbClr val="0070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200" kern="0" dirty="0">
                <a:solidFill>
                  <a:prstClr val="white"/>
                </a:solidFill>
                <a:latin typeface="Unitext" panose="020C0504020203020204" pitchFamily="34" charset="0"/>
              </a:rPr>
              <a:t>UKO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E1E1A2BB-D285-8672-9B23-31117270D9EA}"/>
              </a:ext>
            </a:extLst>
          </p:cNvPr>
          <p:cNvSpPr/>
          <p:nvPr/>
        </p:nvSpPr>
        <p:spPr>
          <a:xfrm>
            <a:off x="2104588" y="1132668"/>
            <a:ext cx="5991727" cy="473327"/>
          </a:xfrm>
          <a:prstGeom prst="rect">
            <a:avLst/>
          </a:prstGeom>
          <a:solidFill>
            <a:srgbClr val="E00034"/>
          </a:solidFill>
          <a:ln w="12700" cap="flat" cmpd="sng" algn="ctr">
            <a:solidFill>
              <a:srgbClr val="E00034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ext" panose="020C0504020203020204" pitchFamily="34" charset="0"/>
                <a:ea typeface="+mn-ea"/>
                <a:cs typeface="+mn-cs"/>
              </a:rPr>
              <a:t>Verwaltungsrat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221A4BE-C9DC-18E0-E0DE-8FFF5911DDC5}"/>
              </a:ext>
            </a:extLst>
          </p:cNvPr>
          <p:cNvSpPr/>
          <p:nvPr/>
        </p:nvSpPr>
        <p:spPr>
          <a:xfrm>
            <a:off x="2404434" y="2853067"/>
            <a:ext cx="1029440" cy="371974"/>
          </a:xfrm>
          <a:prstGeom prst="rect">
            <a:avLst/>
          </a:prstGeom>
          <a:solidFill>
            <a:srgbClr val="6F6F6F">
              <a:alpha val="40000"/>
            </a:srgbClr>
          </a:solidFill>
          <a:ln w="1270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200" kern="0" dirty="0">
                <a:solidFill>
                  <a:prstClr val="white"/>
                </a:solidFill>
                <a:latin typeface="Unitext" panose="020C0504020203020204" pitchFamily="34" charset="0"/>
              </a:rPr>
              <a:t>IT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3BD8A7A-CBF1-3F64-FBE9-AD979B6FF969}"/>
              </a:ext>
            </a:extLst>
          </p:cNvPr>
          <p:cNvSpPr/>
          <p:nvPr/>
        </p:nvSpPr>
        <p:spPr>
          <a:xfrm>
            <a:off x="6420931" y="2109644"/>
            <a:ext cx="1132021" cy="473327"/>
          </a:xfrm>
          <a:prstGeom prst="rect">
            <a:avLst/>
          </a:prstGeom>
          <a:solidFill>
            <a:srgbClr val="0070AF">
              <a:alpha val="40000"/>
            </a:srgbClr>
          </a:solidFill>
          <a:ln w="12700" cap="flat" cmpd="sng" algn="ctr">
            <a:solidFill>
              <a:srgbClr val="0070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200" kern="0" dirty="0">
                <a:solidFill>
                  <a:prstClr val="white"/>
                </a:solidFill>
                <a:latin typeface="Unitext" panose="020C0504020203020204" pitchFamily="34" charset="0"/>
              </a:rPr>
              <a:t>GL-Assistenz / QM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48CC9005-E71D-E773-8F9B-2B8FE709F7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756292"/>
              </p:ext>
            </p:extLst>
          </p:nvPr>
        </p:nvGraphicFramePr>
        <p:xfrm>
          <a:off x="1680483" y="3495693"/>
          <a:ext cx="7233979" cy="945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6AD7A86F-7F9C-08C2-F94C-E3D9AD8F52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8172076"/>
              </p:ext>
            </p:extLst>
          </p:nvPr>
        </p:nvGraphicFramePr>
        <p:xfrm>
          <a:off x="1680483" y="4480501"/>
          <a:ext cx="7233979" cy="945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1F0E7F58-37E6-2C50-1F5B-02822515B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395838"/>
              </p:ext>
            </p:extLst>
          </p:nvPr>
        </p:nvGraphicFramePr>
        <p:xfrm>
          <a:off x="1620325" y="5491663"/>
          <a:ext cx="7233979" cy="82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7" name="Textfeld 16">
            <a:extLst>
              <a:ext uri="{FF2B5EF4-FFF2-40B4-BE49-F238E27FC236}">
                <a16:creationId xmlns:a16="http://schemas.microsoft.com/office/drawing/2014/main" id="{BB4D6DC9-D967-40CF-9B72-753F9EB79B81}"/>
              </a:ext>
            </a:extLst>
          </p:cNvPr>
          <p:cNvSpPr txBox="1"/>
          <p:nvPr/>
        </p:nvSpPr>
        <p:spPr>
          <a:xfrm>
            <a:off x="9082904" y="3798936"/>
            <a:ext cx="2448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nitext" panose="020C0504020203020204" pitchFamily="34" charset="0"/>
              </a:rPr>
              <a:t>Individuelle Versorgung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B0D9FDE-D321-0377-EB8A-CBBFA4E34764}"/>
              </a:ext>
            </a:extLst>
          </p:cNvPr>
          <p:cNvSpPr txBox="1"/>
          <p:nvPr/>
        </p:nvSpPr>
        <p:spPr>
          <a:xfrm>
            <a:off x="9082903" y="4783744"/>
            <a:ext cx="2671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E63244"/>
                </a:solidFill>
                <a:latin typeface="Unitext" panose="020C0504020203020204" pitchFamily="34" charset="0"/>
              </a:rPr>
              <a:t>Institutionelle Versorgung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8C863EF-B9CB-BDB0-8C6E-F05F29D2C543}"/>
              </a:ext>
            </a:extLst>
          </p:cNvPr>
          <p:cNvSpPr txBox="1"/>
          <p:nvPr/>
        </p:nvSpPr>
        <p:spPr>
          <a:xfrm>
            <a:off x="9082903" y="5677868"/>
            <a:ext cx="2367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0070AF"/>
                </a:solidFill>
                <a:latin typeface="Unitext" panose="020C0504020203020204" pitchFamily="34" charset="0"/>
              </a:rPr>
              <a:t>Online Business</a:t>
            </a:r>
          </a:p>
        </p:txBody>
      </p:sp>
    </p:spTree>
    <p:extLst>
      <p:ext uri="{BB962C8B-B14F-4D97-AF65-F5344CB8AC3E}">
        <p14:creationId xmlns:p14="http://schemas.microsoft.com/office/powerpoint/2010/main" val="277626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B02B6-51B6-42F8-9174-7CFEBADDD34E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9050">
            <a:noFill/>
          </a:ln>
        </p:spPr>
        <p:txBody>
          <a:bodyPr/>
          <a:lstStyle/>
          <a:p>
            <a:r>
              <a:rPr lang="de-CH" dirty="0"/>
              <a:t>Organigramm Active Communication AG</a:t>
            </a:r>
            <a:endParaRPr lang="de-CH" sz="8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36AAF88-27DF-F56B-DAA6-886B88BB0064}"/>
              </a:ext>
            </a:extLst>
          </p:cNvPr>
          <p:cNvSpPr/>
          <p:nvPr/>
        </p:nvSpPr>
        <p:spPr>
          <a:xfrm>
            <a:off x="4035989" y="1793304"/>
            <a:ext cx="1899095" cy="473327"/>
          </a:xfrm>
          <a:prstGeom prst="rect">
            <a:avLst/>
          </a:prstGeom>
          <a:solidFill>
            <a:srgbClr val="0070AF"/>
          </a:solidFill>
          <a:ln>
            <a:solidFill>
              <a:srgbClr val="0070AF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Unitext" panose="020C0504020203020204" pitchFamily="34" charset="0"/>
              </a:rPr>
              <a:t>CEO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DB77270-E42F-A0A9-8803-6617AB8A3040}"/>
              </a:ext>
            </a:extLst>
          </p:cNvPr>
          <p:cNvSpPr/>
          <p:nvPr/>
        </p:nvSpPr>
        <p:spPr>
          <a:xfrm>
            <a:off x="4035989" y="4136784"/>
            <a:ext cx="1899095" cy="473327"/>
          </a:xfrm>
          <a:prstGeom prst="rect">
            <a:avLst/>
          </a:prstGeom>
          <a:solidFill>
            <a:srgbClr val="0070AF"/>
          </a:solidFill>
          <a:ln>
            <a:solidFill>
              <a:srgbClr val="0070AF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Unitext" panose="020C0504020203020204" pitchFamily="34" charset="0"/>
              </a:rPr>
              <a:t>COO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1ADA812-34A8-E08E-3CA7-AAA915F4F02C}"/>
              </a:ext>
            </a:extLst>
          </p:cNvPr>
          <p:cNvSpPr/>
          <p:nvPr/>
        </p:nvSpPr>
        <p:spPr>
          <a:xfrm>
            <a:off x="6702385" y="2386608"/>
            <a:ext cx="1800000" cy="360000"/>
          </a:xfrm>
          <a:prstGeom prst="rect">
            <a:avLst/>
          </a:prstGeom>
          <a:solidFill>
            <a:srgbClr val="6F6F6F">
              <a:alpha val="40000"/>
            </a:srgbClr>
          </a:solidFill>
          <a:ln w="1270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 err="1">
                <a:solidFill>
                  <a:prstClr val="white"/>
                </a:solidFill>
                <a:latin typeface="Unitext" panose="020C0504020203020204" pitchFamily="34" charset="0"/>
              </a:rPr>
              <a:t>FinCo</a:t>
            </a:r>
            <a:endParaRPr lang="de-DE" sz="1400" kern="0" dirty="0">
              <a:solidFill>
                <a:prstClr val="white"/>
              </a:solidFill>
              <a:latin typeface="Unitext" panose="020C050402020302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0BC6C04-CF4A-6B82-0F45-DC80897850CB}"/>
              </a:ext>
            </a:extLst>
          </p:cNvPr>
          <p:cNvSpPr/>
          <p:nvPr/>
        </p:nvSpPr>
        <p:spPr>
          <a:xfrm>
            <a:off x="6702385" y="2959928"/>
            <a:ext cx="1800000" cy="360000"/>
          </a:xfrm>
          <a:prstGeom prst="rect">
            <a:avLst/>
          </a:prstGeom>
          <a:solidFill>
            <a:srgbClr val="6F6F6F">
              <a:alpha val="40000"/>
            </a:srgbClr>
          </a:solidFill>
          <a:ln w="1270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HR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F3FCD2A-A624-1AEA-098F-C4F3AE881EBD}"/>
              </a:ext>
            </a:extLst>
          </p:cNvPr>
          <p:cNvSpPr/>
          <p:nvPr/>
        </p:nvSpPr>
        <p:spPr>
          <a:xfrm>
            <a:off x="1397499" y="2393104"/>
            <a:ext cx="1800000" cy="360000"/>
          </a:xfrm>
          <a:prstGeom prst="rect">
            <a:avLst/>
          </a:prstGeom>
          <a:solidFill>
            <a:srgbClr val="0070AF">
              <a:alpha val="40000"/>
            </a:srgbClr>
          </a:solidFill>
          <a:ln w="12700" cap="flat" cmpd="sng" algn="ctr">
            <a:solidFill>
              <a:srgbClr val="0070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UKO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FA15B30A-A3FF-5757-B24E-22000ABA5F45}"/>
              </a:ext>
            </a:extLst>
          </p:cNvPr>
          <p:cNvSpPr/>
          <p:nvPr/>
        </p:nvSpPr>
        <p:spPr>
          <a:xfrm>
            <a:off x="945622" y="5162789"/>
            <a:ext cx="1469758" cy="750734"/>
          </a:xfrm>
          <a:prstGeom prst="rect">
            <a:avLst/>
          </a:prstGeom>
          <a:solidFill>
            <a:srgbClr val="0070AF">
              <a:alpha val="40000"/>
            </a:srgbClr>
          </a:solidFill>
          <a:ln w="12700" cap="flat" cmpd="sng" algn="ctr">
            <a:solidFill>
              <a:srgbClr val="0070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Kundendienst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8FFD499-E0BC-613C-1A09-B4A1DE3B035A}"/>
              </a:ext>
            </a:extLst>
          </p:cNvPr>
          <p:cNvSpPr/>
          <p:nvPr/>
        </p:nvSpPr>
        <p:spPr>
          <a:xfrm>
            <a:off x="2599202" y="5162788"/>
            <a:ext cx="1469758" cy="750734"/>
          </a:xfrm>
          <a:prstGeom prst="rect">
            <a:avLst/>
          </a:prstGeom>
          <a:solidFill>
            <a:srgbClr val="0070AF">
              <a:alpha val="40000"/>
            </a:srgbClr>
          </a:solidFill>
          <a:ln w="12700" cap="flat" cmpd="sng" algn="ctr">
            <a:solidFill>
              <a:srgbClr val="0070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Service Center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8C3D280-C76E-22DA-B8D6-1A87A5A46A08}"/>
              </a:ext>
            </a:extLst>
          </p:cNvPr>
          <p:cNvSpPr/>
          <p:nvPr/>
        </p:nvSpPr>
        <p:spPr>
          <a:xfrm>
            <a:off x="7557815" y="5169300"/>
            <a:ext cx="1469758" cy="750734"/>
          </a:xfrm>
          <a:prstGeom prst="rect">
            <a:avLst/>
          </a:prstGeom>
          <a:solidFill>
            <a:srgbClr val="0070AF">
              <a:alpha val="40000"/>
            </a:srgbClr>
          </a:solidFill>
          <a:ln w="12700" cap="flat" cmpd="sng" algn="ctr">
            <a:solidFill>
              <a:srgbClr val="0070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Versorgungen Team 3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DF122F85-A244-1A06-4849-2FD96F141478}"/>
              </a:ext>
            </a:extLst>
          </p:cNvPr>
          <p:cNvSpPr/>
          <p:nvPr/>
        </p:nvSpPr>
        <p:spPr>
          <a:xfrm>
            <a:off x="5906363" y="5154223"/>
            <a:ext cx="1469758" cy="750734"/>
          </a:xfrm>
          <a:prstGeom prst="rect">
            <a:avLst/>
          </a:prstGeom>
          <a:solidFill>
            <a:srgbClr val="0070AF">
              <a:alpha val="40000"/>
            </a:srgbClr>
          </a:solidFill>
          <a:ln w="12700" cap="flat" cmpd="sng" algn="ctr">
            <a:solidFill>
              <a:srgbClr val="0070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Versorgungen </a:t>
            </a:r>
            <a:b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</a:br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Team 2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211051DF-0506-2F33-80ED-4DD8839EE319}"/>
              </a:ext>
            </a:extLst>
          </p:cNvPr>
          <p:cNvSpPr/>
          <p:nvPr/>
        </p:nvSpPr>
        <p:spPr>
          <a:xfrm>
            <a:off x="4252782" y="5154223"/>
            <a:ext cx="1469758" cy="750734"/>
          </a:xfrm>
          <a:prstGeom prst="rect">
            <a:avLst/>
          </a:prstGeom>
          <a:solidFill>
            <a:srgbClr val="0070AF">
              <a:alpha val="40000"/>
            </a:srgbClr>
          </a:solidFill>
          <a:ln w="12700" cap="flat" cmpd="sng" algn="ctr">
            <a:solidFill>
              <a:srgbClr val="0070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Versorgungen</a:t>
            </a:r>
            <a:b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</a:br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Team 1</a:t>
            </a:r>
          </a:p>
        </p:txBody>
      </p:sp>
      <p:cxnSp>
        <p:nvCxnSpPr>
          <p:cNvPr id="32" name="Gerade Verbindung 21">
            <a:extLst>
              <a:ext uri="{FF2B5EF4-FFF2-40B4-BE49-F238E27FC236}">
                <a16:creationId xmlns:a16="http://schemas.microsoft.com/office/drawing/2014/main" id="{ADC17232-5B3D-85ED-3A1B-8F279201642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4985537" y="1585694"/>
            <a:ext cx="0" cy="207610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23">
            <a:extLst>
              <a:ext uri="{FF2B5EF4-FFF2-40B4-BE49-F238E27FC236}">
                <a16:creationId xmlns:a16="http://schemas.microsoft.com/office/drawing/2014/main" id="{CF1ECF50-BD0D-24E1-12C1-C6D1C5EC2627}"/>
              </a:ext>
            </a:extLst>
          </p:cNvPr>
          <p:cNvCxnSpPr>
            <a:stCxn id="14" idx="2"/>
            <a:endCxn id="18" idx="0"/>
          </p:cNvCxnSpPr>
          <p:nvPr/>
        </p:nvCxnSpPr>
        <p:spPr>
          <a:xfrm>
            <a:off x="4985537" y="2266631"/>
            <a:ext cx="0" cy="1870153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25">
            <a:extLst>
              <a:ext uri="{FF2B5EF4-FFF2-40B4-BE49-F238E27FC236}">
                <a16:creationId xmlns:a16="http://schemas.microsoft.com/office/drawing/2014/main" id="{D5C47400-61F6-E8C1-7B22-6755A94A8124}"/>
              </a:ext>
            </a:extLst>
          </p:cNvPr>
          <p:cNvCxnSpPr>
            <a:cxnSpLocks/>
          </p:cNvCxnSpPr>
          <p:nvPr/>
        </p:nvCxnSpPr>
        <p:spPr>
          <a:xfrm>
            <a:off x="1680500" y="4888677"/>
            <a:ext cx="6612194" cy="0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27">
            <a:extLst>
              <a:ext uri="{FF2B5EF4-FFF2-40B4-BE49-F238E27FC236}">
                <a16:creationId xmlns:a16="http://schemas.microsoft.com/office/drawing/2014/main" id="{A255FF56-F9FA-040A-ED26-5796484FF5C7}"/>
              </a:ext>
            </a:extLst>
          </p:cNvPr>
          <p:cNvCxnSpPr>
            <a:cxnSpLocks/>
            <a:stCxn id="18" idx="2"/>
            <a:endCxn id="31" idx="0"/>
          </p:cNvCxnSpPr>
          <p:nvPr/>
        </p:nvCxnSpPr>
        <p:spPr>
          <a:xfrm>
            <a:off x="4985537" y="4610110"/>
            <a:ext cx="2124" cy="544112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29">
            <a:extLst>
              <a:ext uri="{FF2B5EF4-FFF2-40B4-BE49-F238E27FC236}">
                <a16:creationId xmlns:a16="http://schemas.microsoft.com/office/drawing/2014/main" id="{835C997B-0F9F-003C-4FC4-90FEC76F841C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1680501" y="4888677"/>
            <a:ext cx="0" cy="274113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3">
            <a:extLst>
              <a:ext uri="{FF2B5EF4-FFF2-40B4-BE49-F238E27FC236}">
                <a16:creationId xmlns:a16="http://schemas.microsoft.com/office/drawing/2014/main" id="{50450082-1507-EFF6-5AC2-F2AC00040DF6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334080" y="4882166"/>
            <a:ext cx="1" cy="280622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5">
            <a:extLst>
              <a:ext uri="{FF2B5EF4-FFF2-40B4-BE49-F238E27FC236}">
                <a16:creationId xmlns:a16="http://schemas.microsoft.com/office/drawing/2014/main" id="{12480A47-AE68-481E-4074-B707A5EEF7CD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6641241" y="4888677"/>
            <a:ext cx="1" cy="265546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7">
            <a:extLst>
              <a:ext uri="{FF2B5EF4-FFF2-40B4-BE49-F238E27FC236}">
                <a16:creationId xmlns:a16="http://schemas.microsoft.com/office/drawing/2014/main" id="{67484626-6D68-D1F1-4AC1-38C510131236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8292694" y="4895189"/>
            <a:ext cx="1" cy="274112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25">
            <a:extLst>
              <a:ext uri="{FF2B5EF4-FFF2-40B4-BE49-F238E27FC236}">
                <a16:creationId xmlns:a16="http://schemas.microsoft.com/office/drawing/2014/main" id="{30E549AC-AE53-6DFA-C451-3F67A15CC5F9}"/>
              </a:ext>
            </a:extLst>
          </p:cNvPr>
          <p:cNvCxnSpPr>
            <a:cxnSpLocks/>
          </p:cNvCxnSpPr>
          <p:nvPr/>
        </p:nvCxnSpPr>
        <p:spPr>
          <a:xfrm flipV="1">
            <a:off x="3208187" y="2555263"/>
            <a:ext cx="3494198" cy="7913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25">
            <a:extLst>
              <a:ext uri="{FF2B5EF4-FFF2-40B4-BE49-F238E27FC236}">
                <a16:creationId xmlns:a16="http://schemas.microsoft.com/office/drawing/2014/main" id="{1269107A-26AB-6898-E941-37D0D67A2EB9}"/>
              </a:ext>
            </a:extLst>
          </p:cNvPr>
          <p:cNvCxnSpPr>
            <a:cxnSpLocks/>
          </p:cNvCxnSpPr>
          <p:nvPr/>
        </p:nvCxnSpPr>
        <p:spPr>
          <a:xfrm>
            <a:off x="3208187" y="3128104"/>
            <a:ext cx="3494198" cy="0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hteck 60">
            <a:extLst>
              <a:ext uri="{FF2B5EF4-FFF2-40B4-BE49-F238E27FC236}">
                <a16:creationId xmlns:a16="http://schemas.microsoft.com/office/drawing/2014/main" id="{E1E1A2BB-D285-8672-9B23-31117270D9EA}"/>
              </a:ext>
            </a:extLst>
          </p:cNvPr>
          <p:cNvSpPr/>
          <p:nvPr/>
        </p:nvSpPr>
        <p:spPr>
          <a:xfrm>
            <a:off x="4035989" y="1112106"/>
            <a:ext cx="1899095" cy="473327"/>
          </a:xfrm>
          <a:prstGeom prst="rect">
            <a:avLst/>
          </a:prstGeom>
          <a:solidFill>
            <a:srgbClr val="E00034"/>
          </a:solidFill>
          <a:ln w="12700" cap="flat" cmpd="sng" algn="ctr">
            <a:solidFill>
              <a:srgbClr val="E00034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text" panose="020C0504020203020204" pitchFamily="34" charset="0"/>
                <a:ea typeface="+mn-ea"/>
                <a:cs typeface="+mn-cs"/>
              </a:rPr>
              <a:t>Verwaltungsrat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221A4BE-C9DC-18E0-E0DE-8FFF5911DDC5}"/>
              </a:ext>
            </a:extLst>
          </p:cNvPr>
          <p:cNvSpPr/>
          <p:nvPr/>
        </p:nvSpPr>
        <p:spPr>
          <a:xfrm>
            <a:off x="6708782" y="3536131"/>
            <a:ext cx="1800000" cy="360000"/>
          </a:xfrm>
          <a:prstGeom prst="rect">
            <a:avLst/>
          </a:prstGeom>
          <a:solidFill>
            <a:srgbClr val="6F6F6F">
              <a:alpha val="40000"/>
            </a:srgbClr>
          </a:solidFill>
          <a:ln w="1270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IT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3BD8A7A-CBF1-3F64-FBE9-AD979B6FF969}"/>
              </a:ext>
            </a:extLst>
          </p:cNvPr>
          <p:cNvSpPr/>
          <p:nvPr/>
        </p:nvSpPr>
        <p:spPr>
          <a:xfrm>
            <a:off x="1397498" y="2956014"/>
            <a:ext cx="1800000" cy="360000"/>
          </a:xfrm>
          <a:prstGeom prst="rect">
            <a:avLst/>
          </a:prstGeom>
          <a:solidFill>
            <a:srgbClr val="0070AF">
              <a:alpha val="40000"/>
            </a:srgbClr>
          </a:solidFill>
          <a:ln w="12700" cap="flat" cmpd="sng" algn="ctr">
            <a:solidFill>
              <a:srgbClr val="0070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Online Business</a:t>
            </a:r>
          </a:p>
        </p:txBody>
      </p:sp>
      <p:cxnSp>
        <p:nvCxnSpPr>
          <p:cNvPr id="5" name="Gerade Verbindung 25">
            <a:extLst>
              <a:ext uri="{FF2B5EF4-FFF2-40B4-BE49-F238E27FC236}">
                <a16:creationId xmlns:a16="http://schemas.microsoft.com/office/drawing/2014/main" id="{6F88CCAE-27F5-1DE5-D258-23B00777A67F}"/>
              </a:ext>
            </a:extLst>
          </p:cNvPr>
          <p:cNvCxnSpPr>
            <a:cxnSpLocks/>
          </p:cNvCxnSpPr>
          <p:nvPr/>
        </p:nvCxnSpPr>
        <p:spPr>
          <a:xfrm>
            <a:off x="3214584" y="3703429"/>
            <a:ext cx="3494198" cy="0"/>
          </a:xfrm>
          <a:prstGeom prst="line">
            <a:avLst/>
          </a:prstGeom>
          <a:ln>
            <a:solidFill>
              <a:srgbClr val="007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A9859D76-3DA2-2502-C39B-A012005F6643}"/>
              </a:ext>
            </a:extLst>
          </p:cNvPr>
          <p:cNvSpPr/>
          <p:nvPr/>
        </p:nvSpPr>
        <p:spPr>
          <a:xfrm>
            <a:off x="1397497" y="3529251"/>
            <a:ext cx="1800000" cy="360000"/>
          </a:xfrm>
          <a:prstGeom prst="rect">
            <a:avLst/>
          </a:prstGeom>
          <a:solidFill>
            <a:srgbClr val="0070AF">
              <a:alpha val="40000"/>
            </a:srgbClr>
          </a:solidFill>
          <a:ln w="12700" cap="flat" cmpd="sng" algn="ctr">
            <a:solidFill>
              <a:srgbClr val="0070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de-DE" sz="1400" kern="0" dirty="0">
                <a:solidFill>
                  <a:prstClr val="white"/>
                </a:solidFill>
                <a:latin typeface="Unitext" panose="020C0504020203020204" pitchFamily="34" charset="0"/>
              </a:rPr>
              <a:t>GL-Assistenz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1161660-6D53-0CC2-A6C4-F452079BEF93}"/>
              </a:ext>
            </a:extLst>
          </p:cNvPr>
          <p:cNvSpPr/>
          <p:nvPr/>
        </p:nvSpPr>
        <p:spPr>
          <a:xfrm>
            <a:off x="9762452" y="5430866"/>
            <a:ext cx="138114" cy="138113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FEE92CB-F537-80A8-73B7-AA3F40407ED4}"/>
              </a:ext>
            </a:extLst>
          </p:cNvPr>
          <p:cNvGrpSpPr/>
          <p:nvPr/>
        </p:nvGrpSpPr>
        <p:grpSpPr>
          <a:xfrm>
            <a:off x="9762452" y="5169300"/>
            <a:ext cx="1950466" cy="784830"/>
            <a:chOff x="994984" y="1278355"/>
            <a:chExt cx="1950466" cy="78483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1757957-12C8-FA20-D0C8-38EC14222AF6}"/>
                </a:ext>
              </a:extLst>
            </p:cNvPr>
            <p:cNvSpPr/>
            <p:nvPr/>
          </p:nvSpPr>
          <p:spPr>
            <a:xfrm>
              <a:off x="994984" y="1694148"/>
              <a:ext cx="138114" cy="138114"/>
            </a:xfrm>
            <a:prstGeom prst="rect">
              <a:avLst/>
            </a:prstGeom>
            <a:solidFill>
              <a:srgbClr val="6F6F6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4869E54-8518-13E1-AE43-0E517FB30D22}"/>
                </a:ext>
              </a:extLst>
            </p:cNvPr>
            <p:cNvSpPr txBox="1"/>
            <p:nvPr/>
          </p:nvSpPr>
          <p:spPr>
            <a:xfrm>
              <a:off x="1004516" y="1278355"/>
              <a:ext cx="1940934" cy="78483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CH" sz="1000" b="1" dirty="0">
                  <a:latin typeface="Unitext" panose="020C0504020203020204" pitchFamily="34" charset="0"/>
                </a:rPr>
                <a:t>Legende</a:t>
              </a:r>
              <a:br>
                <a:rPr lang="de-CH" sz="1000" b="1" dirty="0">
                  <a:latin typeface="Unitext" panose="020C0504020203020204" pitchFamily="34" charset="0"/>
                </a:rPr>
              </a:br>
              <a:endParaRPr lang="de-CH" sz="500" dirty="0">
                <a:latin typeface="Unitext" panose="020C0504020203020204" pitchFamily="34" charset="0"/>
              </a:endParaRPr>
            </a:p>
            <a:p>
              <a:r>
                <a:rPr lang="de-CH" sz="1000" dirty="0">
                  <a:latin typeface="Unitext" panose="020C0504020203020204" pitchFamily="34" charset="0"/>
                </a:rPr>
                <a:t>Geschäftsleitung</a:t>
              </a:r>
            </a:p>
            <a:p>
              <a:r>
                <a:rPr lang="de-CH" sz="1000" dirty="0">
                  <a:latin typeface="Unitext" panose="020C0504020203020204" pitchFamily="34" charset="0"/>
                </a:rPr>
                <a:t>Supportbereiche aus SPG</a:t>
              </a:r>
            </a:p>
            <a:p>
              <a:endParaRPr lang="de-CH" sz="1000" dirty="0">
                <a:latin typeface="Unitext" panose="020C05040202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16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CD6C-AF97-4126-9E22-2DEDDE54D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Position in der SPS-Gruppe</a:t>
            </a:r>
          </a:p>
        </p:txBody>
      </p:sp>
      <p:pic>
        <p:nvPicPr>
          <p:cNvPr id="5" name="Bild 8" descr="Gliederung_SPG_2017.eps">
            <a:extLst>
              <a:ext uri="{FF2B5EF4-FFF2-40B4-BE49-F238E27FC236}">
                <a16:creationId xmlns:a16="http://schemas.microsoft.com/office/drawing/2014/main" id="{E70168BA-CC9E-480F-9918-6153520F4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23" y="2578464"/>
            <a:ext cx="10528976" cy="2246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0EF878-C32F-4598-AE89-10629AA41B32}"/>
              </a:ext>
            </a:extLst>
          </p:cNvPr>
          <p:cNvSpPr/>
          <p:nvPr/>
        </p:nvSpPr>
        <p:spPr>
          <a:xfrm>
            <a:off x="5343525" y="3907155"/>
            <a:ext cx="1499236" cy="78295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1998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81F77-DC37-4090-A678-3FEAA37C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Vier Leistungsfelder der SPG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6EE10-F7C2-4D23-A788-6D16F3437E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2677391"/>
            <a:ext cx="5029201" cy="44671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CH" b="1" dirty="0"/>
              <a:t>Solidarität</a:t>
            </a:r>
            <a:r>
              <a:rPr lang="de-CH" dirty="0"/>
              <a:t> (Schweizer Paraplegiker-Stiftung, Gönner-Vereinigung, Hotel Sempachersee)</a:t>
            </a:r>
          </a:p>
          <a:p>
            <a:pPr marL="0" indent="0">
              <a:lnSpc>
                <a:spcPct val="100000"/>
              </a:lnSpc>
              <a:buNone/>
            </a:pPr>
            <a:endParaRPr lang="de-CH" dirty="0"/>
          </a:p>
          <a:p>
            <a:pPr>
              <a:lnSpc>
                <a:spcPct val="100000"/>
              </a:lnSpc>
            </a:pPr>
            <a:r>
              <a:rPr lang="de-CH" b="1" dirty="0"/>
              <a:t>Medizin</a:t>
            </a:r>
            <a:r>
              <a:rPr lang="de-CH" dirty="0"/>
              <a:t> (Schweizer Paraplegiker-Zentrum, </a:t>
            </a:r>
            <a:r>
              <a:rPr lang="de-CH" dirty="0" err="1"/>
              <a:t>ParaHelp</a:t>
            </a:r>
            <a:r>
              <a:rPr lang="de-CH" dirty="0"/>
              <a:t>, </a:t>
            </a:r>
            <a:r>
              <a:rPr lang="de-CH" dirty="0" err="1"/>
              <a:t>Sirmed</a:t>
            </a:r>
            <a:r>
              <a:rPr lang="de-CH" dirty="0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F7354-F57F-4844-B272-B132B7D7F0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4598" y="2671849"/>
            <a:ext cx="5029201" cy="44727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b="1" dirty="0"/>
              <a:t>Bildung, Forschung, Innovation </a:t>
            </a:r>
            <a:r>
              <a:rPr lang="de-CH" dirty="0"/>
              <a:t>(Schweizer Paraplegiker-Forschung)</a:t>
            </a:r>
          </a:p>
          <a:p>
            <a:pPr>
              <a:lnSpc>
                <a:spcPct val="100000"/>
              </a:lnSpc>
            </a:pPr>
            <a:endParaRPr lang="de-CH" dirty="0"/>
          </a:p>
          <a:p>
            <a:pPr>
              <a:lnSpc>
                <a:spcPct val="100000"/>
              </a:lnSpc>
            </a:pPr>
            <a:r>
              <a:rPr lang="de-CH" b="1" dirty="0"/>
              <a:t>Inklusion und lebenslange Begleitung</a:t>
            </a:r>
            <a:r>
              <a:rPr lang="de-CH" dirty="0"/>
              <a:t> (Schweizer Paraplegiker-Vereinigung, </a:t>
            </a:r>
            <a:r>
              <a:rPr lang="de-CH" dirty="0" err="1"/>
              <a:t>Orthotec</a:t>
            </a:r>
            <a:r>
              <a:rPr lang="de-CH" dirty="0"/>
              <a:t>, Active Communication)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27A41C-690F-4FC1-A322-79726C3E83AD}"/>
              </a:ext>
            </a:extLst>
          </p:cNvPr>
          <p:cNvSpPr/>
          <p:nvPr/>
        </p:nvSpPr>
        <p:spPr>
          <a:xfrm>
            <a:off x="6324598" y="3667125"/>
            <a:ext cx="4562477" cy="1133475"/>
          </a:xfrm>
          <a:prstGeom prst="rect">
            <a:avLst/>
          </a:prstGeom>
          <a:noFill/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n>
                <a:solidFill>
                  <a:srgbClr val="0070A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67585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6923-079D-4FAD-A058-75944D9A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Strategische Zielsetzungen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BC1880D-B83C-4C0D-BED3-AF3DAD00F13C}"/>
              </a:ext>
            </a:extLst>
          </p:cNvPr>
          <p:cNvSpPr txBox="1">
            <a:spLocks/>
          </p:cNvSpPr>
          <p:nvPr/>
        </p:nvSpPr>
        <p:spPr>
          <a:xfrm>
            <a:off x="1778924" y="2177426"/>
            <a:ext cx="4088475" cy="3412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nitext" panose="020C0504020203020204" pitchFamily="34" charset="0"/>
              <a:buChar char="›"/>
              <a:defRPr sz="18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6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4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2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2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Font typeface="Unitext" panose="020C0504020203020204" pitchFamily="34" charset="0"/>
              <a:buNone/>
            </a:pPr>
            <a:r>
              <a:rPr lang="de-CH" sz="1600" b="1" dirty="0"/>
              <a:t>Schweizweite Präsenz </a:t>
            </a:r>
            <a:r>
              <a:rPr lang="de-CH" sz="1600" dirty="0"/>
              <a:t>der Leistungserbringung – Angebot von umfassenden Dienstleistungen sowohl durch Beratungen wie auch Versandversorgung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Unitext" panose="020C0504020203020204" pitchFamily="34" charset="0"/>
              <a:buNone/>
            </a:pPr>
            <a:endParaRPr lang="de-CH" sz="1600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Unitext" panose="020C0504020203020204" pitchFamily="34" charset="0"/>
              <a:buNone/>
            </a:pPr>
            <a:r>
              <a:rPr lang="de-CH" sz="1600" dirty="0"/>
              <a:t>Angebot eines hochstehenden </a:t>
            </a:r>
            <a:r>
              <a:rPr lang="de-CH" sz="1600" b="1" dirty="0"/>
              <a:t>Dienstleistungs- und Produkteangebots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de-CH" sz="1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F7AACD-6339-4F4D-A00F-A24C1FBB7310}"/>
              </a:ext>
            </a:extLst>
          </p:cNvPr>
          <p:cNvSpPr txBox="1">
            <a:spLocks/>
          </p:cNvSpPr>
          <p:nvPr/>
        </p:nvSpPr>
        <p:spPr>
          <a:xfrm>
            <a:off x="7265324" y="2171883"/>
            <a:ext cx="4252760" cy="34121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nitext" panose="020C0504020203020204" pitchFamily="34" charset="0"/>
              <a:buChar char="›"/>
              <a:defRPr sz="18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6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4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2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text" panose="020C0504020203020204" pitchFamily="34" charset="0"/>
              <a:buChar char="›"/>
              <a:defRPr sz="1200" kern="1200">
                <a:solidFill>
                  <a:schemeClr val="tx1"/>
                </a:solidFill>
                <a:latin typeface="Unitext" panose="020C0504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Font typeface="Unitext" panose="020C0504020203020204" pitchFamily="34" charset="0"/>
              <a:buNone/>
            </a:pPr>
            <a:r>
              <a:rPr lang="de-CH" sz="1600" dirty="0"/>
              <a:t>Verstärkung der </a:t>
            </a:r>
            <a:r>
              <a:rPr lang="de-CH" sz="1600" b="1" dirty="0"/>
              <a:t>internen Zusammenarbeit zwischen</a:t>
            </a:r>
            <a:r>
              <a:rPr lang="de-CH" sz="1600" dirty="0"/>
              <a:t> SPZ, SPV, </a:t>
            </a:r>
            <a:r>
              <a:rPr lang="de-CH" sz="1600" dirty="0" err="1"/>
              <a:t>Orthotec</a:t>
            </a:r>
            <a:r>
              <a:rPr lang="de-CH" sz="1600" dirty="0"/>
              <a:t> und </a:t>
            </a:r>
            <a:r>
              <a:rPr lang="de-CH" sz="1600" dirty="0" err="1"/>
              <a:t>Parahelp</a:t>
            </a:r>
            <a:r>
              <a:rPr lang="de-CH" sz="1600" dirty="0"/>
              <a:t> (Ausnützung von Synergien)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Unitext" panose="020C0504020203020204" pitchFamily="34" charset="0"/>
              <a:buNone/>
            </a:pPr>
            <a:endParaRPr lang="de-CH" sz="1600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Unitext" panose="020C0504020203020204" pitchFamily="34" charset="0"/>
              <a:buNone/>
            </a:pPr>
            <a:endParaRPr lang="de-CH" sz="1600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Unitext" panose="020C0504020203020204" pitchFamily="34" charset="0"/>
              <a:buNone/>
            </a:pPr>
            <a:r>
              <a:rPr lang="de-CH" sz="1600" dirty="0"/>
              <a:t>Erweiterung des </a:t>
            </a:r>
            <a:r>
              <a:rPr lang="de-CH" sz="1600" b="1" dirty="0"/>
              <a:t>Versorgungsangebots bedarfsgerecht</a:t>
            </a:r>
            <a:r>
              <a:rPr lang="de-CH" sz="1600" dirty="0"/>
              <a:t> auf Bedürfnisse älterer Menschen – primär Menschen mit Beeinträchtigungen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de-CH" sz="1600" dirty="0"/>
          </a:p>
        </p:txBody>
      </p:sp>
      <p:pic>
        <p:nvPicPr>
          <p:cNvPr id="7" name="Picture 4" descr="Switzerland Icons - Download Free Vector Icons | Noun Project">
            <a:extLst>
              <a:ext uri="{FF2B5EF4-FFF2-40B4-BE49-F238E27FC236}">
                <a16:creationId xmlns:a16="http://schemas.microsoft.com/office/drawing/2014/main" id="{E2C6D46B-77E4-4CED-B464-2BBBABB5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15" y="2119519"/>
            <a:ext cx="1217573" cy="12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olmetscher und Übersetzung - Landkreis Germersheim">
            <a:extLst>
              <a:ext uri="{FF2B5EF4-FFF2-40B4-BE49-F238E27FC236}">
                <a16:creationId xmlns:a16="http://schemas.microsoft.com/office/drawing/2014/main" id="{C3C25267-5F89-431E-A26B-413C9AB9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575" y="2119520"/>
            <a:ext cx="1217573" cy="12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ilfe ältere menschen | Kostenlose Icon">
            <a:extLst>
              <a:ext uri="{FF2B5EF4-FFF2-40B4-BE49-F238E27FC236}">
                <a16:creationId xmlns:a16="http://schemas.microsoft.com/office/drawing/2014/main" id="{2153425E-A560-4DB6-A02C-58C7BBF4D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115" y="4110134"/>
            <a:ext cx="959033" cy="9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and, die einen gang | Kostenlose Icon">
            <a:extLst>
              <a:ext uri="{FF2B5EF4-FFF2-40B4-BE49-F238E27FC236}">
                <a16:creationId xmlns:a16="http://schemas.microsoft.com/office/drawing/2014/main" id="{DF14543C-CF20-4142-8A96-DCB99783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1" y="4035440"/>
            <a:ext cx="1033727" cy="103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56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E67CE-F980-7F68-4254-9D372829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 ist Active Communication?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33CAD6-0C2F-84D8-ACD9-D072E4279C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 dirty="0"/>
              <a:t>40 Mitarbeitende</a:t>
            </a:r>
          </a:p>
          <a:p>
            <a:r>
              <a:rPr lang="de-CH" dirty="0"/>
              <a:t>davon 18 </a:t>
            </a:r>
            <a:r>
              <a:rPr lang="de-CH" dirty="0" err="1"/>
              <a:t>Berater:innen</a:t>
            </a:r>
            <a:r>
              <a:rPr lang="de-CH" dirty="0"/>
              <a:t> und 22 Mitarbeitende im Büro in Steinhausen</a:t>
            </a:r>
          </a:p>
          <a:p>
            <a:pPr>
              <a:lnSpc>
                <a:spcPct val="100000"/>
              </a:lnSpc>
            </a:pPr>
            <a:r>
              <a:rPr lang="de-CH" dirty="0"/>
              <a:t>Dezentrale Organisation (d.h. Berater-Netzwerk für die ganze Schweiz)</a:t>
            </a:r>
          </a:p>
          <a:p>
            <a:r>
              <a:rPr lang="de-CH" dirty="0">
                <a:solidFill>
                  <a:schemeClr val="tx1"/>
                </a:solidFill>
              </a:rPr>
              <a:t>Schnittstellen-Experten zwischen der </a:t>
            </a:r>
            <a:r>
              <a:rPr lang="de-CH" b="1" dirty="0">
                <a:solidFill>
                  <a:schemeClr val="tx1"/>
                </a:solidFill>
              </a:rPr>
              <a:t>Technologie</a:t>
            </a:r>
            <a:r>
              <a:rPr lang="de-CH" dirty="0">
                <a:solidFill>
                  <a:schemeClr val="tx1"/>
                </a:solidFill>
              </a:rPr>
              <a:t> und den </a:t>
            </a:r>
            <a:r>
              <a:rPr lang="de-CH" b="1" dirty="0">
                <a:solidFill>
                  <a:schemeClr val="tx1"/>
                </a:solidFill>
              </a:rPr>
              <a:t>Menschen</a:t>
            </a:r>
            <a:r>
              <a:rPr lang="de-CH" dirty="0">
                <a:solidFill>
                  <a:schemeClr val="tx1"/>
                </a:solidFill>
              </a:rPr>
              <a:t> mit Beeinträchtigungen (Bedürfnisträger)</a:t>
            </a:r>
          </a:p>
          <a:p>
            <a:r>
              <a:rPr lang="de-CH" dirty="0"/>
              <a:t>Unsere Mission: Aussergewöhnlichen Menschen Gewöhnliches ermöglichen</a:t>
            </a:r>
          </a:p>
          <a:p>
            <a:pPr marL="0" indent="0">
              <a:buNone/>
            </a:pPr>
            <a:endParaRPr lang="de-CH" dirty="0">
              <a:solidFill>
                <a:schemeClr val="tx1"/>
              </a:solidFill>
            </a:endParaRPr>
          </a:p>
          <a:p>
            <a:endParaRPr lang="de-CH" dirty="0"/>
          </a:p>
          <a:p>
            <a:endParaRPr lang="de-CH" dirty="0"/>
          </a:p>
        </p:txBody>
      </p:sp>
      <p:pic>
        <p:nvPicPr>
          <p:cNvPr id="5" name="Grafik 4" descr="Ein Bild, das Kleidung, Person, Im Haus, Wand enthält.&#10;&#10;Automatisch generierte Beschreibung">
            <a:extLst>
              <a:ext uri="{FF2B5EF4-FFF2-40B4-BE49-F238E27FC236}">
                <a16:creationId xmlns:a16="http://schemas.microsoft.com/office/drawing/2014/main" id="{8B7B3951-8361-2E83-F0D9-92BCFEE77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r="7889"/>
          <a:stretch/>
        </p:blipFill>
        <p:spPr>
          <a:xfrm>
            <a:off x="6316812" y="1451296"/>
            <a:ext cx="5875188" cy="42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02478"/>
      </p:ext>
    </p:extLst>
  </p:cSld>
  <p:clrMapOvr>
    <a:masterClrMapping/>
  </p:clrMapOvr>
</p:sld>
</file>

<file path=ppt/theme/theme1.xml><?xml version="1.0" encoding="utf-8"?>
<a:theme xmlns:a="http://schemas.openxmlformats.org/drawingml/2006/main" name="Active Theme">
  <a:themeElements>
    <a:clrScheme name="Active Communication">
      <a:dk1>
        <a:srgbClr val="000000"/>
      </a:dk1>
      <a:lt1>
        <a:srgbClr val="FFFFFF"/>
      </a:lt1>
      <a:dk2>
        <a:srgbClr val="6F6F6F"/>
      </a:dk2>
      <a:lt2>
        <a:srgbClr val="FFFFFF"/>
      </a:lt2>
      <a:accent1>
        <a:srgbClr val="0070AF"/>
      </a:accent1>
      <a:accent2>
        <a:srgbClr val="E00034"/>
      </a:accent2>
      <a:accent3>
        <a:srgbClr val="6F6F6F"/>
      </a:accent3>
      <a:accent4>
        <a:srgbClr val="7FB7D7"/>
      </a:accent4>
      <a:accent5>
        <a:srgbClr val="EF7F99"/>
      </a:accent5>
      <a:accent6>
        <a:srgbClr val="B7B7B7"/>
      </a:accent6>
      <a:hlink>
        <a:srgbClr val="0070AF"/>
      </a:hlink>
      <a:folHlink>
        <a:srgbClr val="E00034"/>
      </a:folHlink>
    </a:clrScheme>
    <a:fontScheme name="Active Communication">
      <a:majorFont>
        <a:latin typeface="Unitext Semibold"/>
        <a:ea typeface=""/>
        <a:cs typeface=""/>
      </a:majorFont>
      <a:minorFont>
        <a:latin typeface="Unitext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tive Titel Theme">
  <a:themeElements>
    <a:clrScheme name="Active Communication">
      <a:dk1>
        <a:srgbClr val="000000"/>
      </a:dk1>
      <a:lt1>
        <a:srgbClr val="FFFFFF"/>
      </a:lt1>
      <a:dk2>
        <a:srgbClr val="6F6F6F"/>
      </a:dk2>
      <a:lt2>
        <a:srgbClr val="FFFFFF"/>
      </a:lt2>
      <a:accent1>
        <a:srgbClr val="0070AF"/>
      </a:accent1>
      <a:accent2>
        <a:srgbClr val="E00034"/>
      </a:accent2>
      <a:accent3>
        <a:srgbClr val="6F6F6F"/>
      </a:accent3>
      <a:accent4>
        <a:srgbClr val="0070AF"/>
      </a:accent4>
      <a:accent5>
        <a:srgbClr val="E00034"/>
      </a:accent5>
      <a:accent6>
        <a:srgbClr val="6F6F6F"/>
      </a:accent6>
      <a:hlink>
        <a:srgbClr val="0070AF"/>
      </a:hlink>
      <a:folHlink>
        <a:srgbClr val="E00034"/>
      </a:folHlink>
    </a:clrScheme>
    <a:fontScheme name="Custom 1">
      <a:majorFont>
        <a:latin typeface="Unitext Semibold"/>
        <a:ea typeface=""/>
        <a:cs typeface=""/>
      </a:majorFont>
      <a:minorFont>
        <a:latin typeface="Uni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ive Inhaltsverzeichnis Theme">
  <a:themeElements>
    <a:clrScheme name="Active Communication">
      <a:dk1>
        <a:srgbClr val="000000"/>
      </a:dk1>
      <a:lt1>
        <a:srgbClr val="FFFFFF"/>
      </a:lt1>
      <a:dk2>
        <a:srgbClr val="6F6F6F"/>
      </a:dk2>
      <a:lt2>
        <a:srgbClr val="FFFFFF"/>
      </a:lt2>
      <a:accent1>
        <a:srgbClr val="0070AF"/>
      </a:accent1>
      <a:accent2>
        <a:srgbClr val="E00034"/>
      </a:accent2>
      <a:accent3>
        <a:srgbClr val="6F6F6F"/>
      </a:accent3>
      <a:accent4>
        <a:srgbClr val="0070AF"/>
      </a:accent4>
      <a:accent5>
        <a:srgbClr val="E00034"/>
      </a:accent5>
      <a:accent6>
        <a:srgbClr val="6F6F6F"/>
      </a:accent6>
      <a:hlink>
        <a:srgbClr val="0070AF"/>
      </a:hlink>
      <a:folHlink>
        <a:srgbClr val="E00034"/>
      </a:folHlink>
    </a:clrScheme>
    <a:fontScheme name="Active Communication">
      <a:majorFont>
        <a:latin typeface="Unitext Semibold"/>
        <a:ea typeface=""/>
        <a:cs typeface=""/>
      </a:majorFont>
      <a:minorFont>
        <a:latin typeface="Unitext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630</Words>
  <Application>Microsoft Office PowerPoint</Application>
  <PresentationFormat>Breitbild</PresentationFormat>
  <Paragraphs>134</Paragraphs>
  <Slides>25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25</vt:i4>
      </vt:variant>
    </vt:vector>
  </HeadingPairs>
  <TitlesOfParts>
    <vt:vector size="36" baseType="lpstr">
      <vt:lpstr>Arial</vt:lpstr>
      <vt:lpstr>Calibri</vt:lpstr>
      <vt:lpstr>Roboto</vt:lpstr>
      <vt:lpstr>Unitext</vt:lpstr>
      <vt:lpstr>Unitext Light</vt:lpstr>
      <vt:lpstr>Unitext Semibold</vt:lpstr>
      <vt:lpstr>Unitext-Light</vt:lpstr>
      <vt:lpstr>Wingdings</vt:lpstr>
      <vt:lpstr>Active Theme</vt:lpstr>
      <vt:lpstr>Active Titel Theme</vt:lpstr>
      <vt:lpstr>Active Inhaltsverzeichnis Theme</vt:lpstr>
      <vt:lpstr>Active Communication</vt:lpstr>
      <vt:lpstr>Active Communication</vt:lpstr>
      <vt:lpstr>Active Communication</vt:lpstr>
      <vt:lpstr>Organisation versus Kernprozesse</vt:lpstr>
      <vt:lpstr>Organigramm Active Communication AG</vt:lpstr>
      <vt:lpstr>Position in der SPS-Gruppe</vt:lpstr>
      <vt:lpstr>Die Vier Leistungsfelder der SPG</vt:lpstr>
      <vt:lpstr>Strategische Zielsetzungen</vt:lpstr>
      <vt:lpstr>Wer ist Active Communication?</vt:lpstr>
      <vt:lpstr>Selber aussergewöhnlich</vt:lpstr>
      <vt:lpstr>Unsere Mission</vt:lpstr>
      <vt:lpstr>Unsere Mission</vt:lpstr>
      <vt:lpstr>Unsere Mission</vt:lpstr>
      <vt:lpstr>Unsere Kernkompetenzen</vt:lpstr>
      <vt:lpstr>Gliederung nach Versorgungsbereichen (Leistungsfelder)</vt:lpstr>
      <vt:lpstr>Unsere Vision</vt:lpstr>
      <vt:lpstr>Unsere Mission</vt:lpstr>
      <vt:lpstr>Unser Leitbild</vt:lpstr>
      <vt:lpstr>Rolle und Position im Markt</vt:lpstr>
      <vt:lpstr>Unsere Kommunikationskanäle</vt:lpstr>
      <vt:lpstr>Hilfsmittelversorgungen</vt:lpstr>
      <vt:lpstr>Ablauf einer Hilfsmittelversorgung*</vt:lpstr>
      <vt:lpstr>Die vier Lebensbereiche</vt:lpstr>
      <vt:lpstr>Fragen?</vt:lpstr>
      <vt:lpstr>Symbolsammlung [kopieren &amp; einfügen]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Jonas Pfister</dc:creator>
  <cp:lastModifiedBy>Renate von Däniken</cp:lastModifiedBy>
  <cp:revision>167</cp:revision>
  <dcterms:created xsi:type="dcterms:W3CDTF">2020-08-20T09:47:14Z</dcterms:created>
  <dcterms:modified xsi:type="dcterms:W3CDTF">2024-03-27T10:49:33Z</dcterms:modified>
</cp:coreProperties>
</file>